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07" r:id="rId2"/>
    <p:sldId id="2543" r:id="rId3"/>
    <p:sldId id="763" r:id="rId4"/>
    <p:sldId id="318" r:id="rId5"/>
    <p:sldId id="2544" r:id="rId6"/>
    <p:sldId id="321" r:id="rId7"/>
    <p:sldId id="441" r:id="rId8"/>
    <p:sldId id="444" r:id="rId9"/>
    <p:sldId id="2510" r:id="rId10"/>
    <p:sldId id="2513" r:id="rId11"/>
    <p:sldId id="274" r:id="rId12"/>
    <p:sldId id="424" r:id="rId13"/>
    <p:sldId id="261" r:id="rId14"/>
    <p:sldId id="279" r:id="rId15"/>
    <p:sldId id="265" r:id="rId16"/>
    <p:sldId id="446" r:id="rId17"/>
    <p:sldId id="2523" r:id="rId18"/>
    <p:sldId id="286" r:id="rId19"/>
    <p:sldId id="445" r:id="rId20"/>
    <p:sldId id="308" r:id="rId21"/>
    <p:sldId id="289" r:id="rId22"/>
    <p:sldId id="2526" r:id="rId23"/>
    <p:sldId id="2527" r:id="rId24"/>
    <p:sldId id="285" r:id="rId25"/>
    <p:sldId id="457" r:id="rId26"/>
    <p:sldId id="257" r:id="rId27"/>
    <p:sldId id="467" r:id="rId28"/>
    <p:sldId id="468" r:id="rId29"/>
    <p:sldId id="2624" r:id="rId30"/>
    <p:sldId id="2625" r:id="rId31"/>
    <p:sldId id="2620" r:id="rId32"/>
    <p:sldId id="2622" r:id="rId33"/>
    <p:sldId id="2623" r:id="rId34"/>
    <p:sldId id="282" r:id="rId35"/>
    <p:sldId id="283" r:id="rId36"/>
    <p:sldId id="463" r:id="rId37"/>
    <p:sldId id="460" r:id="rId38"/>
    <p:sldId id="287" r:id="rId39"/>
    <p:sldId id="290" r:id="rId40"/>
    <p:sldId id="292" r:id="rId41"/>
    <p:sldId id="455" r:id="rId42"/>
    <p:sldId id="385" r:id="rId43"/>
    <p:sldId id="2548" r:id="rId44"/>
    <p:sldId id="313" r:id="rId45"/>
    <p:sldId id="2525" r:id="rId46"/>
    <p:sldId id="2539" r:id="rId47"/>
    <p:sldId id="2537" r:id="rId48"/>
    <p:sldId id="294" r:id="rId49"/>
    <p:sldId id="2538" r:id="rId50"/>
    <p:sldId id="2637" r:id="rId51"/>
    <p:sldId id="2638" r:id="rId52"/>
    <p:sldId id="2639" r:id="rId53"/>
    <p:sldId id="2635" r:id="rId54"/>
    <p:sldId id="2632" r:id="rId55"/>
    <p:sldId id="2633" r:id="rId56"/>
    <p:sldId id="2545" r:id="rId57"/>
    <p:sldId id="2550" r:id="rId58"/>
    <p:sldId id="2552" r:id="rId59"/>
    <p:sldId id="2617" r:id="rId60"/>
    <p:sldId id="305" r:id="rId61"/>
    <p:sldId id="2549" r:id="rId62"/>
    <p:sldId id="391" r:id="rId63"/>
    <p:sldId id="2529" r:id="rId64"/>
    <p:sldId id="448" r:id="rId65"/>
    <p:sldId id="2532" r:id="rId66"/>
    <p:sldId id="387" r:id="rId67"/>
    <p:sldId id="2534" r:id="rId68"/>
    <p:sldId id="2533" r:id="rId69"/>
    <p:sldId id="2535" r:id="rId70"/>
    <p:sldId id="2536" r:id="rId71"/>
    <p:sldId id="2508" r:id="rId7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7572" autoAdjust="0"/>
  </p:normalViewPr>
  <p:slideViewPr>
    <p:cSldViewPr snapToGrid="0">
      <p:cViewPr varScale="1">
        <p:scale>
          <a:sx n="104" d="100"/>
          <a:sy n="104" d="100"/>
        </p:scale>
        <p:origin x="10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2D1E12-7198-FE34-C899-017F693787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9B98DFD1-2481-4F4E-93C2-2DB4A72E67C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A388713-1492-4A95-8474-C9C6C5BE2945}" type="datetimeFigureOut">
              <a:rPr lang="en-US"/>
              <a:pPr>
                <a:defRPr/>
              </a:pPr>
              <a:t>10/28/24</a:t>
            </a:fld>
            <a:endParaRPr lang="en-US"/>
          </a:p>
        </p:txBody>
      </p:sp>
      <p:sp>
        <p:nvSpPr>
          <p:cNvPr id="4" name="Slide Image Placeholder 3">
            <a:extLst>
              <a:ext uri="{FF2B5EF4-FFF2-40B4-BE49-F238E27FC236}">
                <a16:creationId xmlns:a16="http://schemas.microsoft.com/office/drawing/2014/main" id="{6B29375B-B7C5-EFA8-6694-FAA76D4A091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BB69F70-8C2D-6F3E-E01F-22D38DD5931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1B842B2-4DD2-C6D4-A3E2-A4195E809F4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57DBC030-9A68-65F4-34D2-0EF022EF62B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444D9E0-DB05-410E-9495-1A6393F09E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3</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5</a:t>
            </a:fld>
            <a:endParaRPr lang="en-US"/>
          </a:p>
        </p:txBody>
      </p:sp>
    </p:spTree>
    <p:extLst>
      <p:ext uri="{BB962C8B-B14F-4D97-AF65-F5344CB8AC3E}">
        <p14:creationId xmlns:p14="http://schemas.microsoft.com/office/powerpoint/2010/main" val="187054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24</a:t>
            </a:fld>
            <a:endParaRPr lang="en-US"/>
          </a:p>
        </p:txBody>
      </p:sp>
    </p:spTree>
    <p:extLst>
      <p:ext uri="{BB962C8B-B14F-4D97-AF65-F5344CB8AC3E}">
        <p14:creationId xmlns:p14="http://schemas.microsoft.com/office/powerpoint/2010/main" val="156233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3668B5-0B68-7793-DC38-7E917F5D109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595BC9A-6DA7-46D4-9A7D-6F478663A1BB}" type="datetimeFigureOut">
              <a:rPr lang="en-US"/>
              <a:pPr>
                <a:defRPr/>
              </a:pPr>
              <a:t>10/28/24</a:t>
            </a:fld>
            <a:endParaRPr lang="en-US"/>
          </a:p>
        </p:txBody>
      </p:sp>
      <p:sp>
        <p:nvSpPr>
          <p:cNvPr id="5" name="Footer Placeholder 4">
            <a:extLst>
              <a:ext uri="{FF2B5EF4-FFF2-40B4-BE49-F238E27FC236}">
                <a16:creationId xmlns:a16="http://schemas.microsoft.com/office/drawing/2014/main" id="{451717AD-677B-55AB-E183-A4CF578BE47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2E9F38-5B17-92F7-9278-71A10A20CEC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AB08FD5-F283-4BC4-BB04-8006E59DEBC2}" type="slidenum">
              <a:rPr lang="en-US"/>
              <a:pPr>
                <a:defRPr/>
              </a:pPr>
              <a:t>‹#›</a:t>
            </a:fld>
            <a:endParaRPr lang="en-US"/>
          </a:p>
        </p:txBody>
      </p:sp>
    </p:spTree>
    <p:extLst>
      <p:ext uri="{BB962C8B-B14F-4D97-AF65-F5344CB8AC3E}">
        <p14:creationId xmlns:p14="http://schemas.microsoft.com/office/powerpoint/2010/main" val="59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7C851-EAD0-A8A4-99B6-390E0974738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898A949A-4DC6-4C87-81F7-AD3F547D1A15}" type="datetimeFigureOut">
              <a:rPr lang="en-US"/>
              <a:pPr>
                <a:defRPr/>
              </a:pPr>
              <a:t>10/28/24</a:t>
            </a:fld>
            <a:endParaRPr lang="en-US"/>
          </a:p>
        </p:txBody>
      </p:sp>
      <p:sp>
        <p:nvSpPr>
          <p:cNvPr id="5" name="Footer Placeholder 4">
            <a:extLst>
              <a:ext uri="{FF2B5EF4-FFF2-40B4-BE49-F238E27FC236}">
                <a16:creationId xmlns:a16="http://schemas.microsoft.com/office/drawing/2014/main" id="{67AD22B2-1100-2FF2-F5C1-F7BDA762A385}"/>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048CF55-0DBD-2A63-9304-69FECB24D1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A1FFDBAF-FB45-4692-8BFA-45B737D0AC8F}" type="slidenum">
              <a:rPr lang="en-US"/>
              <a:pPr>
                <a:defRPr/>
              </a:pPr>
              <a:t>‹#›</a:t>
            </a:fld>
            <a:endParaRPr lang="en-US"/>
          </a:p>
        </p:txBody>
      </p:sp>
    </p:spTree>
    <p:extLst>
      <p:ext uri="{BB962C8B-B14F-4D97-AF65-F5344CB8AC3E}">
        <p14:creationId xmlns:p14="http://schemas.microsoft.com/office/powerpoint/2010/main" val="131529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2FDA7-76AF-B82F-4C75-A18FC40575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771C8F2-85A7-450A-99B0-D744D3187E92}" type="datetimeFigureOut">
              <a:rPr lang="en-US"/>
              <a:pPr>
                <a:defRPr/>
              </a:pPr>
              <a:t>10/28/24</a:t>
            </a:fld>
            <a:endParaRPr lang="en-US"/>
          </a:p>
        </p:txBody>
      </p:sp>
      <p:sp>
        <p:nvSpPr>
          <p:cNvPr id="5" name="Footer Placeholder 4">
            <a:extLst>
              <a:ext uri="{FF2B5EF4-FFF2-40B4-BE49-F238E27FC236}">
                <a16:creationId xmlns:a16="http://schemas.microsoft.com/office/drawing/2014/main" id="{34FDD39C-66AF-2D8F-6C63-028745B4DFE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02746D-8931-84D4-CDCF-F7428F9B288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D1F435B-6844-4F2E-BF7E-29021A87331E}" type="slidenum">
              <a:rPr lang="en-US"/>
              <a:pPr>
                <a:defRPr/>
              </a:pPr>
              <a:t>‹#›</a:t>
            </a:fld>
            <a:endParaRPr lang="en-US"/>
          </a:p>
        </p:txBody>
      </p:sp>
    </p:spTree>
    <p:extLst>
      <p:ext uri="{BB962C8B-B14F-4D97-AF65-F5344CB8AC3E}">
        <p14:creationId xmlns:p14="http://schemas.microsoft.com/office/powerpoint/2010/main" val="191103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9" name="Title 1"/>
          <p:cNvSpPr>
            <a:spLocks noGrp="1"/>
          </p:cNvSpPr>
          <p:nvPr>
            <p:ph type="title"/>
          </p:nvPr>
        </p:nvSpPr>
        <p:spPr>
          <a:xfrm>
            <a:off x="413536" y="20647"/>
            <a:ext cx="10972800" cy="924807"/>
          </a:xfrm>
          <a:prstGeom prst="rect">
            <a:avLst/>
          </a:prstGeom>
        </p:spPr>
        <p:txBody>
          <a:bodyPr>
            <a:normAutofit/>
          </a:bodyPr>
          <a:lstStyle>
            <a:lvl1pPr>
              <a:defRPr sz="4800"/>
            </a:lvl1pPr>
          </a:lstStyle>
          <a:p>
            <a:r>
              <a:rPr lang="en-US" dirty="0"/>
              <a:t>Click to edit Master title style</a:t>
            </a:r>
          </a:p>
        </p:txBody>
      </p:sp>
      <p:sp>
        <p:nvSpPr>
          <p:cNvPr id="20" name="Content Placeholder 2"/>
          <p:cNvSpPr>
            <a:spLocks noGrp="1"/>
          </p:cNvSpPr>
          <p:nvPr>
            <p:ph idx="1"/>
          </p:nvPr>
        </p:nvSpPr>
        <p:spPr>
          <a:xfrm>
            <a:off x="573952" y="1203159"/>
            <a:ext cx="10972800" cy="4921064"/>
          </a:xfrm>
        </p:spPr>
        <p:txBody>
          <a:bodyPr>
            <a:normAutofit/>
          </a:bodyPr>
          <a:lstStyle>
            <a:lvl1pPr>
              <a:defRPr sz="3200"/>
            </a:lvl1pPr>
            <a:lvl2pPr>
              <a:defRPr sz="2667">
                <a:solidFill>
                  <a:schemeClr val="accent3"/>
                </a:solidFill>
              </a:defRPr>
            </a:lvl2pPr>
            <a:lvl3pPr>
              <a:defRPr sz="2400"/>
            </a:lvl3pPr>
            <a:lvl4pPr>
              <a:defRPr sz="2133">
                <a:solidFill>
                  <a:schemeClr val="accent3"/>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03550D6-6CE5-9FD3-22DE-C4C396E89748}"/>
              </a:ext>
            </a:extLst>
          </p:cNvPr>
          <p:cNvSpPr>
            <a:spLocks noGrp="1"/>
          </p:cNvSpPr>
          <p:nvPr>
            <p:ph type="sldNum" sz="quarter" idx="10"/>
          </p:nvPr>
        </p:nvSpPr>
        <p:spPr>
          <a:xfrm>
            <a:off x="8737600" y="6265863"/>
            <a:ext cx="2844800" cy="365125"/>
          </a:xfrm>
          <a:prstGeom prst="rect">
            <a:avLst/>
          </a:prstGeom>
        </p:spPr>
        <p:txBody>
          <a:bodyPr/>
          <a:lstStyle>
            <a:lvl1pPr>
              <a:defRPr smtClean="0">
                <a:solidFill>
                  <a:schemeClr val="accent5"/>
                </a:solidFill>
              </a:defRPr>
            </a:lvl1pPr>
          </a:lstStyle>
          <a:p>
            <a:pPr>
              <a:defRPr/>
            </a:pPr>
            <a:fld id="{74038169-5F6A-44B1-8C7B-DD1B91C14701}" type="slidenum">
              <a:rPr lang="en-US"/>
              <a:pPr>
                <a:defRPr/>
              </a:pPr>
              <a:t>‹#›</a:t>
            </a:fld>
            <a:endParaRPr lang="en-US" dirty="0"/>
          </a:p>
        </p:txBody>
      </p:sp>
    </p:spTree>
    <p:extLst>
      <p:ext uri="{BB962C8B-B14F-4D97-AF65-F5344CB8AC3E}">
        <p14:creationId xmlns:p14="http://schemas.microsoft.com/office/powerpoint/2010/main" val="128334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6B093-368B-2000-19B0-13EF6060D9B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C6BBE5B-AB3A-4909-B60B-4FCFBFA252B4}" type="datetimeFigureOut">
              <a:rPr lang="en-US"/>
              <a:pPr>
                <a:defRPr/>
              </a:pPr>
              <a:t>10/28/24</a:t>
            </a:fld>
            <a:endParaRPr lang="en-US"/>
          </a:p>
        </p:txBody>
      </p:sp>
      <p:sp>
        <p:nvSpPr>
          <p:cNvPr id="5" name="Footer Placeholder 4">
            <a:extLst>
              <a:ext uri="{FF2B5EF4-FFF2-40B4-BE49-F238E27FC236}">
                <a16:creationId xmlns:a16="http://schemas.microsoft.com/office/drawing/2014/main" id="{A201F755-C45C-5B1C-057A-BCBF5931224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3429187-65AE-DF05-3595-1C2EA848AA6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0F0E33A-EDD2-4E91-8E00-1D013BFEBA39}" type="slidenum">
              <a:rPr lang="en-US"/>
              <a:pPr>
                <a:defRPr/>
              </a:pPr>
              <a:t>‹#›</a:t>
            </a:fld>
            <a:endParaRPr lang="en-US"/>
          </a:p>
        </p:txBody>
      </p:sp>
    </p:spTree>
    <p:extLst>
      <p:ext uri="{BB962C8B-B14F-4D97-AF65-F5344CB8AC3E}">
        <p14:creationId xmlns:p14="http://schemas.microsoft.com/office/powerpoint/2010/main" val="137881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3EA83-3CCB-C64D-572F-33B0BD0CFA6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5A6F1AC-F32B-4589-BF46-31444F979716}" type="datetimeFigureOut">
              <a:rPr lang="en-US"/>
              <a:pPr>
                <a:defRPr/>
              </a:pPr>
              <a:t>10/28/24</a:t>
            </a:fld>
            <a:endParaRPr lang="en-US"/>
          </a:p>
        </p:txBody>
      </p:sp>
      <p:sp>
        <p:nvSpPr>
          <p:cNvPr id="5" name="Footer Placeholder 4">
            <a:extLst>
              <a:ext uri="{FF2B5EF4-FFF2-40B4-BE49-F238E27FC236}">
                <a16:creationId xmlns:a16="http://schemas.microsoft.com/office/drawing/2014/main" id="{21E86132-9457-1AF4-1E0F-53B8A80002A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099EE39-3DD7-C40C-66B4-F298CD480BA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FAF58DD-ED5A-4866-930D-2732263AA227}" type="slidenum">
              <a:rPr lang="en-US"/>
              <a:pPr>
                <a:defRPr/>
              </a:pPr>
              <a:t>‹#›</a:t>
            </a:fld>
            <a:endParaRPr lang="en-US"/>
          </a:p>
        </p:txBody>
      </p:sp>
    </p:spTree>
    <p:extLst>
      <p:ext uri="{BB962C8B-B14F-4D97-AF65-F5344CB8AC3E}">
        <p14:creationId xmlns:p14="http://schemas.microsoft.com/office/powerpoint/2010/main" val="283647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4F09217-D8CE-24AA-8814-2CC17524033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8817FC-1E55-45CE-8C38-7EE69C5205A8}" type="datetimeFigureOut">
              <a:rPr lang="en-US"/>
              <a:pPr>
                <a:defRPr/>
              </a:pPr>
              <a:t>10/28/24</a:t>
            </a:fld>
            <a:endParaRPr lang="en-US"/>
          </a:p>
        </p:txBody>
      </p:sp>
      <p:sp>
        <p:nvSpPr>
          <p:cNvPr id="6" name="Footer Placeholder 4">
            <a:extLst>
              <a:ext uri="{FF2B5EF4-FFF2-40B4-BE49-F238E27FC236}">
                <a16:creationId xmlns:a16="http://schemas.microsoft.com/office/drawing/2014/main" id="{A16805C3-032E-B1B8-37D9-91C34B996C7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3ED540A-2B1D-2B91-9500-C0E742A418A8}"/>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3CA5FCF-C203-45FF-9F0F-C184D7F350F2}" type="slidenum">
              <a:rPr lang="en-US"/>
              <a:pPr>
                <a:defRPr/>
              </a:pPr>
              <a:t>‹#›</a:t>
            </a:fld>
            <a:endParaRPr lang="en-US"/>
          </a:p>
        </p:txBody>
      </p:sp>
    </p:spTree>
    <p:extLst>
      <p:ext uri="{BB962C8B-B14F-4D97-AF65-F5344CB8AC3E}">
        <p14:creationId xmlns:p14="http://schemas.microsoft.com/office/powerpoint/2010/main" val="193250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7ECA1E8-4049-0587-F4BC-3C03F9E27D2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D36E3F2D-7FDF-47CC-9D04-5469960B3B53}" type="datetimeFigureOut">
              <a:rPr lang="en-US"/>
              <a:pPr>
                <a:defRPr/>
              </a:pPr>
              <a:t>10/28/24</a:t>
            </a:fld>
            <a:endParaRPr lang="en-US"/>
          </a:p>
        </p:txBody>
      </p:sp>
      <p:sp>
        <p:nvSpPr>
          <p:cNvPr id="8" name="Footer Placeholder 4">
            <a:extLst>
              <a:ext uri="{FF2B5EF4-FFF2-40B4-BE49-F238E27FC236}">
                <a16:creationId xmlns:a16="http://schemas.microsoft.com/office/drawing/2014/main" id="{FE538A35-0FB5-A348-666B-A30B96F8D65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CA89F1D-5108-AC7D-AF11-11DBAB6EF0B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A081DE2-102B-405D-AF11-AC7DD57AC03A}" type="slidenum">
              <a:rPr lang="en-US"/>
              <a:pPr>
                <a:defRPr/>
              </a:pPr>
              <a:t>‹#›</a:t>
            </a:fld>
            <a:endParaRPr lang="en-US"/>
          </a:p>
        </p:txBody>
      </p:sp>
    </p:spTree>
    <p:extLst>
      <p:ext uri="{BB962C8B-B14F-4D97-AF65-F5344CB8AC3E}">
        <p14:creationId xmlns:p14="http://schemas.microsoft.com/office/powerpoint/2010/main" val="133623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B589D43-D6D9-C384-F4DF-5419CB7D4F0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9E629CA-DC6E-4442-9977-39CBD80A829E}" type="datetimeFigureOut">
              <a:rPr lang="en-US"/>
              <a:pPr>
                <a:defRPr/>
              </a:pPr>
              <a:t>10/28/24</a:t>
            </a:fld>
            <a:endParaRPr lang="en-US"/>
          </a:p>
        </p:txBody>
      </p:sp>
      <p:sp>
        <p:nvSpPr>
          <p:cNvPr id="4" name="Footer Placeholder 4">
            <a:extLst>
              <a:ext uri="{FF2B5EF4-FFF2-40B4-BE49-F238E27FC236}">
                <a16:creationId xmlns:a16="http://schemas.microsoft.com/office/drawing/2014/main" id="{41CCA300-501E-5E32-2C42-4CAE72D2795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844A552-FDC7-28B8-1B9C-1DC7617446C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6A78B4D4-F6EF-499B-9EC6-026B850D22D1}" type="slidenum">
              <a:rPr lang="en-US"/>
              <a:pPr>
                <a:defRPr/>
              </a:pPr>
              <a:t>‹#›</a:t>
            </a:fld>
            <a:endParaRPr lang="en-US"/>
          </a:p>
        </p:txBody>
      </p:sp>
    </p:spTree>
    <p:extLst>
      <p:ext uri="{BB962C8B-B14F-4D97-AF65-F5344CB8AC3E}">
        <p14:creationId xmlns:p14="http://schemas.microsoft.com/office/powerpoint/2010/main" val="261312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E72AB1C-953B-1392-5FC4-8329728639B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6A6EE5-1B66-40C7-9517-923F4B1A6CAD}" type="datetimeFigureOut">
              <a:rPr lang="en-US"/>
              <a:pPr>
                <a:defRPr/>
              </a:pPr>
              <a:t>10/28/24</a:t>
            </a:fld>
            <a:endParaRPr lang="en-US"/>
          </a:p>
        </p:txBody>
      </p:sp>
      <p:sp>
        <p:nvSpPr>
          <p:cNvPr id="3" name="Footer Placeholder 4">
            <a:extLst>
              <a:ext uri="{FF2B5EF4-FFF2-40B4-BE49-F238E27FC236}">
                <a16:creationId xmlns:a16="http://schemas.microsoft.com/office/drawing/2014/main" id="{9A119862-730A-12B5-DA05-8C72D98CB0E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F8B1AB1-7E02-A224-9C7B-E498DAD67F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88A99FE-C21E-4E1C-BD80-CFD28C4C0318}" type="slidenum">
              <a:rPr lang="en-US"/>
              <a:pPr>
                <a:defRPr/>
              </a:pPr>
              <a:t>‹#›</a:t>
            </a:fld>
            <a:endParaRPr lang="en-US"/>
          </a:p>
        </p:txBody>
      </p:sp>
    </p:spTree>
    <p:extLst>
      <p:ext uri="{BB962C8B-B14F-4D97-AF65-F5344CB8AC3E}">
        <p14:creationId xmlns:p14="http://schemas.microsoft.com/office/powerpoint/2010/main" val="2056676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055B09C-D13A-2133-6CF1-63C50D17E13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EB34AC31-1E44-4116-9EC2-78497AF0CCD9}" type="datetimeFigureOut">
              <a:rPr lang="en-US"/>
              <a:pPr>
                <a:defRPr/>
              </a:pPr>
              <a:t>10/28/24</a:t>
            </a:fld>
            <a:endParaRPr lang="en-US"/>
          </a:p>
        </p:txBody>
      </p:sp>
      <p:sp>
        <p:nvSpPr>
          <p:cNvPr id="6" name="Footer Placeholder 4">
            <a:extLst>
              <a:ext uri="{FF2B5EF4-FFF2-40B4-BE49-F238E27FC236}">
                <a16:creationId xmlns:a16="http://schemas.microsoft.com/office/drawing/2014/main" id="{CA69EB52-BA77-3036-D477-3214261B82C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43D7541-009E-5DDA-666A-C7F316700339}"/>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5DEA15A-A20B-4FA4-B12E-2A5615CA5289}" type="slidenum">
              <a:rPr lang="en-US"/>
              <a:pPr>
                <a:defRPr/>
              </a:pPr>
              <a:t>‹#›</a:t>
            </a:fld>
            <a:endParaRPr lang="en-US"/>
          </a:p>
        </p:txBody>
      </p:sp>
    </p:spTree>
    <p:extLst>
      <p:ext uri="{BB962C8B-B14F-4D97-AF65-F5344CB8AC3E}">
        <p14:creationId xmlns:p14="http://schemas.microsoft.com/office/powerpoint/2010/main" val="414917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DEF9866-506C-CD2E-0FF4-D7E821A9440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41C918E-CCD3-44AE-892C-E0B4E373A441}" type="datetimeFigureOut">
              <a:rPr lang="en-US"/>
              <a:pPr>
                <a:defRPr/>
              </a:pPr>
              <a:t>10/28/24</a:t>
            </a:fld>
            <a:endParaRPr lang="en-US"/>
          </a:p>
        </p:txBody>
      </p:sp>
      <p:sp>
        <p:nvSpPr>
          <p:cNvPr id="6" name="Footer Placeholder 4">
            <a:extLst>
              <a:ext uri="{FF2B5EF4-FFF2-40B4-BE49-F238E27FC236}">
                <a16:creationId xmlns:a16="http://schemas.microsoft.com/office/drawing/2014/main" id="{B89334F3-9301-38CF-9BAC-C717C57A8D6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7271015-A09D-6714-DED4-A8820A75276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21E8751E-F393-4B5F-BB87-0132263F2D71}" type="slidenum">
              <a:rPr lang="en-US"/>
              <a:pPr>
                <a:defRPr/>
              </a:pPr>
              <a:t>‹#›</a:t>
            </a:fld>
            <a:endParaRPr lang="en-US"/>
          </a:p>
        </p:txBody>
      </p:sp>
    </p:spTree>
    <p:extLst>
      <p:ext uri="{BB962C8B-B14F-4D97-AF65-F5344CB8AC3E}">
        <p14:creationId xmlns:p14="http://schemas.microsoft.com/office/powerpoint/2010/main" val="200490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543CE0D-6173-9C6C-4C91-F784ABFC359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818DA4B-83AC-8369-F3C9-995DAC53164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Advanced Techniques with </a:t>
            </a:r>
            <a:br>
              <a:rPr lang="en-US" dirty="0">
                <a:solidFill>
                  <a:schemeClr val="accent1">
                    <a:lumMod val="50000"/>
                  </a:schemeClr>
                </a:solidFill>
              </a:rPr>
            </a:br>
            <a:r>
              <a:rPr lang="en-US" dirty="0">
                <a:solidFill>
                  <a:schemeClr val="accent1">
                    <a:lumMod val="50000"/>
                  </a:schemeClr>
                </a:solidFill>
              </a:rPr>
              <a:t>Large Language Models</a:t>
            </a:r>
            <a:br>
              <a:rPr lang="en-US" dirty="0">
                <a:solidFill>
                  <a:schemeClr val="accent1">
                    <a:lumMod val="75000"/>
                  </a:schemeClr>
                </a:solidFill>
              </a:rPr>
            </a:br>
            <a:r>
              <a:rPr lang="en-US" dirty="0">
                <a:solidFill>
                  <a:schemeClr val="accent1">
                    <a:lumMod val="75000"/>
                  </a:schemeClr>
                </a:solidFill>
              </a:rPr>
              <a:t> </a:t>
            </a:r>
            <a:br>
              <a:rPr lang="en-US" dirty="0">
                <a:solidFill>
                  <a:schemeClr val="accent1">
                    <a:lumMod val="75000"/>
                  </a:schemeClr>
                </a:solidFill>
              </a:rPr>
            </a:br>
            <a:r>
              <a:rPr lang="en-US" sz="5300" dirty="0"/>
              <a:t>Lecture 6</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lnSpcReduction="10000"/>
          </a:bodyPr>
          <a:lstStyle/>
          <a:p>
            <a:r>
              <a:rPr lang="en-US" dirty="0"/>
              <a:t>Northeastern University</a:t>
            </a:r>
          </a:p>
          <a:p>
            <a:r>
              <a:rPr lang="en-US" dirty="0"/>
              <a:t>College of Engineering</a:t>
            </a:r>
          </a:p>
          <a:p>
            <a:r>
              <a:rPr lang="en-US" dirty="0"/>
              <a:t>Multidisciplinary Graduate Engineering Department</a:t>
            </a:r>
          </a:p>
          <a:p>
            <a:endParaRPr lang="en-US" dirty="0"/>
          </a:p>
          <a:p>
            <a:r>
              <a:rPr lang="en-US" sz="2000" dirty="0"/>
              <a:t>INFO 6105 – Fall 2024</a:t>
            </a:r>
          </a:p>
          <a:p>
            <a:r>
              <a:rPr lang="en-US" sz="2000" dirty="0"/>
              <a:t>Instructor: Abdolreza Mosaddegh</a:t>
            </a:r>
          </a:p>
        </p:txBody>
      </p:sp>
    </p:spTree>
    <p:extLst>
      <p:ext uri="{BB962C8B-B14F-4D97-AF65-F5344CB8AC3E}">
        <p14:creationId xmlns:p14="http://schemas.microsoft.com/office/powerpoint/2010/main" val="340909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A37-FD6C-980C-A194-7F1BCB758038}"/>
              </a:ext>
            </a:extLst>
          </p:cNvPr>
          <p:cNvSpPr>
            <a:spLocks noGrp="1"/>
          </p:cNvSpPr>
          <p:nvPr>
            <p:ph type="title"/>
          </p:nvPr>
        </p:nvSpPr>
        <p:spPr/>
        <p:txBody>
          <a:bodyPr/>
          <a:lstStyle/>
          <a:p>
            <a:r>
              <a:rPr lang="en-US" dirty="0"/>
              <a:t>Single</a:t>
            </a:r>
            <a:r>
              <a:rPr lang="en-US" spc="-25" dirty="0"/>
              <a:t>-</a:t>
            </a:r>
            <a:r>
              <a:rPr lang="en-US" dirty="0"/>
              <a:t>Head</a:t>
            </a:r>
            <a:r>
              <a:rPr lang="en-US" spc="-20" dirty="0"/>
              <a:t> </a:t>
            </a:r>
            <a:r>
              <a:rPr lang="en-US" spc="-10" dirty="0"/>
              <a:t>Attention</a:t>
            </a:r>
            <a:endParaRPr lang="en-US" dirty="0"/>
          </a:p>
        </p:txBody>
      </p:sp>
      <p:sp>
        <p:nvSpPr>
          <p:cNvPr id="3" name="Content Placeholder 2">
            <a:extLst>
              <a:ext uri="{FF2B5EF4-FFF2-40B4-BE49-F238E27FC236}">
                <a16:creationId xmlns:a16="http://schemas.microsoft.com/office/drawing/2014/main" id="{95D8D541-C832-44AA-8DB2-D986AFAB7BCE}"/>
              </a:ext>
            </a:extLst>
          </p:cNvPr>
          <p:cNvSpPr>
            <a:spLocks noGrp="1"/>
          </p:cNvSpPr>
          <p:nvPr>
            <p:ph idx="1"/>
          </p:nvPr>
        </p:nvSpPr>
        <p:spPr/>
        <p:txBody>
          <a:bodyPr/>
          <a:lstStyle/>
          <a:p>
            <a:r>
              <a:rPr lang="en-US" dirty="0"/>
              <a:t>To </a:t>
            </a:r>
            <a:r>
              <a:rPr lang="en-US" dirty="0">
                <a:solidFill>
                  <a:srgbClr val="C00000"/>
                </a:solidFill>
              </a:rPr>
              <a:t>extract</a:t>
            </a:r>
            <a:r>
              <a:rPr lang="en-US" dirty="0"/>
              <a:t> words’ semantic meaning a set of </a:t>
            </a:r>
            <a:r>
              <a:rPr lang="en-US" dirty="0">
                <a:solidFill>
                  <a:srgbClr val="C00000"/>
                </a:solidFill>
              </a:rPr>
              <a:t>queries</a:t>
            </a:r>
            <a:r>
              <a:rPr lang="en-US" dirty="0"/>
              <a:t> is used</a:t>
            </a:r>
          </a:p>
          <a:p>
            <a:r>
              <a:rPr lang="en-US" dirty="0">
                <a:solidFill>
                  <a:srgbClr val="C00000"/>
                </a:solidFill>
              </a:rPr>
              <a:t>Keys</a:t>
            </a:r>
            <a:r>
              <a:rPr lang="en-US" dirty="0"/>
              <a:t> presents </a:t>
            </a:r>
            <a:r>
              <a:rPr lang="en-US" dirty="0">
                <a:solidFill>
                  <a:srgbClr val="C00000"/>
                </a:solidFill>
              </a:rPr>
              <a:t>relevance</a:t>
            </a:r>
            <a:r>
              <a:rPr lang="en-US" dirty="0"/>
              <a:t> of words to queries</a:t>
            </a:r>
          </a:p>
          <a:p>
            <a:r>
              <a:rPr lang="en-US" dirty="0">
                <a:solidFill>
                  <a:srgbClr val="C00000"/>
                </a:solidFill>
              </a:rPr>
              <a:t>Values</a:t>
            </a:r>
            <a:r>
              <a:rPr lang="en-US" dirty="0"/>
              <a:t> </a:t>
            </a:r>
            <a:r>
              <a:rPr lang="en-US" dirty="0">
                <a:solidFill>
                  <a:srgbClr val="C00000"/>
                </a:solidFill>
              </a:rPr>
              <a:t>transform</a:t>
            </a:r>
            <a:r>
              <a:rPr lang="en-US" dirty="0"/>
              <a:t> the embedding of target word by embedding of relevant words</a:t>
            </a:r>
          </a:p>
          <a:p>
            <a:r>
              <a:rPr lang="en-US" dirty="0"/>
              <a:t>A single head may focus only on </a:t>
            </a:r>
            <a:r>
              <a:rPr lang="en-US" dirty="0">
                <a:solidFill>
                  <a:srgbClr val="C00000"/>
                </a:solidFill>
              </a:rPr>
              <a:t>specific relationships </a:t>
            </a:r>
            <a:r>
              <a:rPr lang="en-US" dirty="0"/>
              <a:t>or features in the input, potentially missing out on other aspects.</a:t>
            </a:r>
          </a:p>
          <a:p>
            <a:pPr marL="0" indent="0">
              <a:buNone/>
            </a:pPr>
            <a:endParaRPr lang="en-US" dirty="0"/>
          </a:p>
          <a:p>
            <a:endParaRPr lang="en-US" dirty="0"/>
          </a:p>
        </p:txBody>
      </p:sp>
      <p:pic>
        <p:nvPicPr>
          <p:cNvPr id="4" name="object 3">
            <a:extLst>
              <a:ext uri="{FF2B5EF4-FFF2-40B4-BE49-F238E27FC236}">
                <a16:creationId xmlns:a16="http://schemas.microsoft.com/office/drawing/2014/main" id="{9047B4BE-866F-C249-8B68-31D83311881B}"/>
              </a:ext>
            </a:extLst>
          </p:cNvPr>
          <p:cNvPicPr/>
          <p:nvPr/>
        </p:nvPicPr>
        <p:blipFill>
          <a:blip r:embed="rId2" cstate="print"/>
          <a:stretch>
            <a:fillRect/>
          </a:stretch>
        </p:blipFill>
        <p:spPr>
          <a:xfrm>
            <a:off x="1073550" y="5544732"/>
            <a:ext cx="4036060" cy="632231"/>
          </a:xfrm>
          <a:prstGeom prst="rect">
            <a:avLst/>
          </a:prstGeom>
        </p:spPr>
      </p:pic>
      <p:pic>
        <p:nvPicPr>
          <p:cNvPr id="5" name="Picture 4">
            <a:extLst>
              <a:ext uri="{FF2B5EF4-FFF2-40B4-BE49-F238E27FC236}">
                <a16:creationId xmlns:a16="http://schemas.microsoft.com/office/drawing/2014/main" id="{AF498219-65AE-EFBC-19E5-9D46A3A248E9}"/>
              </a:ext>
            </a:extLst>
          </p:cNvPr>
          <p:cNvPicPr>
            <a:picLocks noChangeAspect="1"/>
          </p:cNvPicPr>
          <p:nvPr/>
        </p:nvPicPr>
        <p:blipFill>
          <a:blip r:embed="rId3"/>
          <a:stretch>
            <a:fillRect/>
          </a:stretch>
        </p:blipFill>
        <p:spPr>
          <a:xfrm>
            <a:off x="5263777" y="4681244"/>
            <a:ext cx="5935855" cy="1945195"/>
          </a:xfrm>
          <a:prstGeom prst="rect">
            <a:avLst/>
          </a:prstGeom>
        </p:spPr>
      </p:pic>
    </p:spTree>
    <p:extLst>
      <p:ext uri="{BB962C8B-B14F-4D97-AF65-F5344CB8AC3E}">
        <p14:creationId xmlns:p14="http://schemas.microsoft.com/office/powerpoint/2010/main" val="168522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6302" y="437232"/>
            <a:ext cx="10711015" cy="569387"/>
          </a:xfrm>
          <a:prstGeom prst="rect">
            <a:avLst/>
          </a:prstGeom>
        </p:spPr>
        <p:txBody>
          <a:bodyPr vert="horz" wrap="square" lIns="0" tIns="15240" rIns="0" bIns="0" rtlCol="0" anchor="ctr">
            <a:spAutoFit/>
          </a:bodyPr>
          <a:lstStyle/>
          <a:p>
            <a:pPr marL="12700">
              <a:spcBef>
                <a:spcPts val="120"/>
              </a:spcBef>
            </a:pPr>
            <a:r>
              <a:rPr lang="en-US" sz="4000" dirty="0"/>
              <a:t>Improvement - </a:t>
            </a:r>
            <a:r>
              <a:rPr lang="en-US" sz="4000" spc="-25" dirty="0"/>
              <a:t>Multi-</a:t>
            </a:r>
            <a:r>
              <a:rPr lang="en-US" sz="4000" dirty="0"/>
              <a:t>headed</a:t>
            </a:r>
            <a:r>
              <a:rPr lang="en-US" sz="4000" spc="-20" dirty="0"/>
              <a:t> </a:t>
            </a:r>
            <a:r>
              <a:rPr lang="en-US" sz="4000" spc="-10" dirty="0"/>
              <a:t>Attention</a:t>
            </a:r>
            <a:endParaRPr lang="en-US" sz="4000" dirty="0"/>
          </a:p>
        </p:txBody>
      </p:sp>
      <p:sp>
        <p:nvSpPr>
          <p:cNvPr id="3" name="object 3"/>
          <p:cNvSpPr txBox="1"/>
          <p:nvPr/>
        </p:nvSpPr>
        <p:spPr>
          <a:xfrm>
            <a:off x="876302" y="1155702"/>
            <a:ext cx="10934698" cy="1972335"/>
          </a:xfrm>
          <a:prstGeom prst="rect">
            <a:avLst/>
          </a:prstGeom>
        </p:spPr>
        <p:txBody>
          <a:bodyPr vert="horz" wrap="square" lIns="0" tIns="12700" rIns="0" bIns="0" rtlCol="0">
            <a:spAutoFit/>
          </a:bodyPr>
          <a:lstStyle/>
          <a:p>
            <a:pPr marL="12700">
              <a:spcBef>
                <a:spcPts val="100"/>
              </a:spcBef>
              <a:tabLst>
                <a:tab pos="177161" algn="l"/>
              </a:tabLst>
            </a:pPr>
            <a:r>
              <a:rPr lang="en-US" sz="2800" dirty="0">
                <a:latin typeface="Calibri"/>
                <a:cs typeface="Calibri"/>
              </a:rPr>
              <a:t>Capturing </a:t>
            </a:r>
            <a:r>
              <a:rPr lang="en-US" sz="2800" dirty="0">
                <a:solidFill>
                  <a:srgbClr val="C00000"/>
                </a:solidFill>
                <a:latin typeface="Calibri"/>
                <a:cs typeface="Calibri"/>
              </a:rPr>
              <a:t>different aspects </a:t>
            </a:r>
            <a:r>
              <a:rPr lang="en-US" sz="2800" dirty="0">
                <a:latin typeface="Calibri"/>
                <a:cs typeface="Calibri"/>
              </a:rPr>
              <a:t>of context can be done multiple</a:t>
            </a:r>
            <a:r>
              <a:rPr lang="en-US" sz="2800" spc="-65" dirty="0">
                <a:latin typeface="Calibri"/>
                <a:cs typeface="Calibri"/>
              </a:rPr>
              <a:t> </a:t>
            </a:r>
            <a:r>
              <a:rPr lang="en-US" sz="2800" dirty="0">
                <a:latin typeface="Calibri"/>
                <a:cs typeface="Calibri"/>
              </a:rPr>
              <a:t>times</a:t>
            </a:r>
            <a:r>
              <a:rPr lang="en-US" sz="2800" spc="-65" dirty="0">
                <a:latin typeface="Calibri"/>
                <a:cs typeface="Calibri"/>
              </a:rPr>
              <a:t> </a:t>
            </a:r>
            <a:r>
              <a:rPr sz="2800" dirty="0">
                <a:latin typeface="Calibri"/>
                <a:cs typeface="Calibri"/>
              </a:rPr>
              <a:t>in</a:t>
            </a:r>
            <a:r>
              <a:rPr sz="2800" spc="-65" dirty="0">
                <a:latin typeface="Calibri"/>
                <a:cs typeface="Calibri"/>
              </a:rPr>
              <a:t> </a:t>
            </a:r>
            <a:r>
              <a:rPr sz="2800" spc="-11" dirty="0">
                <a:latin typeface="Calibri"/>
                <a:cs typeface="Calibri"/>
              </a:rPr>
              <a:t>parallel</a:t>
            </a:r>
            <a:endParaRPr sz="2800" dirty="0">
              <a:latin typeface="Calibri"/>
              <a:cs typeface="Calibri"/>
            </a:endParaRPr>
          </a:p>
          <a:p>
            <a:pPr marL="520052" lvl="1" indent="-164461">
              <a:spcBef>
                <a:spcPts val="60"/>
              </a:spcBef>
              <a:buFont typeface="Arial MT"/>
              <a:buChar char="•"/>
              <a:tabLst>
                <a:tab pos="520052" algn="l"/>
              </a:tabLst>
            </a:pPr>
            <a:r>
              <a:rPr lang="en-US" sz="2400" dirty="0">
                <a:latin typeface="Calibri"/>
                <a:cs typeface="Calibri"/>
              </a:rPr>
              <a:t>Each head a</a:t>
            </a:r>
            <a:r>
              <a:rPr lang="en-US" sz="2400" dirty="0">
                <a:solidFill>
                  <a:srgbClr val="C00000"/>
                </a:solidFill>
                <a:latin typeface="Calibri"/>
                <a:cs typeface="Calibri"/>
              </a:rPr>
              <a:t> different set</a:t>
            </a:r>
            <a:r>
              <a:rPr lang="en-US" sz="2400" dirty="0">
                <a:latin typeface="Calibri"/>
                <a:cs typeface="Calibri"/>
              </a:rPr>
              <a:t> of Q, K, and V vectors </a:t>
            </a:r>
          </a:p>
          <a:p>
            <a:pPr marL="520052" lvl="1" indent="-164461">
              <a:spcBef>
                <a:spcPts val="60"/>
              </a:spcBef>
              <a:buFont typeface="Arial MT"/>
              <a:buChar char="•"/>
              <a:tabLst>
                <a:tab pos="520052" algn="l"/>
              </a:tabLst>
            </a:pPr>
            <a:r>
              <a:rPr lang="en-US" sz="2400" dirty="0">
                <a:latin typeface="Calibri"/>
                <a:cs typeface="Calibri"/>
              </a:rPr>
              <a:t>Each head is focused on </a:t>
            </a:r>
            <a:r>
              <a:rPr lang="en-US" sz="2400" dirty="0">
                <a:solidFill>
                  <a:srgbClr val="C00000"/>
                </a:solidFill>
                <a:latin typeface="Calibri"/>
                <a:cs typeface="Calibri"/>
              </a:rPr>
              <a:t>one specific aspect </a:t>
            </a:r>
            <a:r>
              <a:rPr lang="en-US" sz="2400" dirty="0">
                <a:latin typeface="Calibri"/>
                <a:cs typeface="Calibri"/>
              </a:rPr>
              <a:t>(syntactic, semantic, etc.)</a:t>
            </a:r>
          </a:p>
          <a:p>
            <a:pPr marL="520052" lvl="1" indent="-164461">
              <a:spcBef>
                <a:spcPts val="60"/>
              </a:spcBef>
              <a:buFont typeface="Arial MT"/>
              <a:buChar char="•"/>
              <a:tabLst>
                <a:tab pos="520052" algn="l"/>
              </a:tabLst>
            </a:pPr>
            <a:r>
              <a:rPr lang="en-US" sz="2400" dirty="0">
                <a:latin typeface="Calibri"/>
                <a:cs typeface="Calibri"/>
              </a:rPr>
              <a:t>Each head processes a </a:t>
            </a:r>
            <a:r>
              <a:rPr lang="en-US" sz="2400" dirty="0">
                <a:solidFill>
                  <a:srgbClr val="C00000"/>
                </a:solidFill>
                <a:latin typeface="Calibri"/>
                <a:cs typeface="Calibri"/>
              </a:rPr>
              <a:t>subset</a:t>
            </a:r>
            <a:r>
              <a:rPr lang="en-US" sz="2400" dirty="0">
                <a:latin typeface="Calibri"/>
                <a:cs typeface="Calibri"/>
              </a:rPr>
              <a:t> of dimensions which improve </a:t>
            </a:r>
            <a:r>
              <a:rPr lang="en-US" sz="2400" dirty="0">
                <a:solidFill>
                  <a:srgbClr val="C00000"/>
                </a:solidFill>
                <a:latin typeface="Calibri"/>
                <a:cs typeface="Calibri"/>
              </a:rPr>
              <a:t>efficiency</a:t>
            </a:r>
          </a:p>
          <a:p>
            <a:pPr marL="520052" lvl="1" indent="-164461">
              <a:spcBef>
                <a:spcPts val="60"/>
              </a:spcBef>
              <a:buFont typeface="Arial MT"/>
              <a:buChar char="•"/>
              <a:tabLst>
                <a:tab pos="520052" algn="l"/>
              </a:tabLst>
            </a:pPr>
            <a:r>
              <a:rPr lang="en-US" sz="2400" dirty="0">
                <a:latin typeface="Calibri"/>
                <a:cs typeface="Calibri"/>
              </a:rPr>
              <a:t>Can be executed in </a:t>
            </a:r>
            <a:r>
              <a:rPr lang="en-US" sz="2400" dirty="0">
                <a:solidFill>
                  <a:srgbClr val="C00000"/>
                </a:solidFill>
                <a:latin typeface="Calibri"/>
                <a:cs typeface="Calibri"/>
              </a:rPr>
              <a:t>parallel</a:t>
            </a:r>
          </a:p>
        </p:txBody>
      </p:sp>
      <p:pic>
        <p:nvPicPr>
          <p:cNvPr id="11" name="Picture 10" descr="A screenshot of a computer&#10;&#10;Description automatically generated">
            <a:extLst>
              <a:ext uri="{FF2B5EF4-FFF2-40B4-BE49-F238E27FC236}">
                <a16:creationId xmlns:a16="http://schemas.microsoft.com/office/drawing/2014/main" id="{8AA0349D-CB6C-8E8E-2D55-5FF99D4E4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26" y="2691138"/>
            <a:ext cx="3562732" cy="3945821"/>
          </a:xfrm>
          <a:prstGeom prst="rect">
            <a:avLst/>
          </a:prstGeom>
        </p:spPr>
      </p:pic>
      <p:sp>
        <p:nvSpPr>
          <p:cNvPr id="4" name="TextBox 3">
            <a:extLst>
              <a:ext uri="{FF2B5EF4-FFF2-40B4-BE49-F238E27FC236}">
                <a16:creationId xmlns:a16="http://schemas.microsoft.com/office/drawing/2014/main" id="{2C9278BF-7245-E799-6E7F-C9F1D47BA74F}"/>
              </a:ext>
            </a:extLst>
          </p:cNvPr>
          <p:cNvSpPr txBox="1"/>
          <p:nvPr/>
        </p:nvSpPr>
        <p:spPr>
          <a:xfrm>
            <a:off x="1513429" y="3534354"/>
            <a:ext cx="6097712" cy="1231106"/>
          </a:xfrm>
          <a:prstGeom prst="rect">
            <a:avLst/>
          </a:prstGeom>
          <a:noFill/>
        </p:spPr>
        <p:txBody>
          <a:bodyPr wrap="square">
            <a:spAutoFit/>
          </a:bodyPr>
          <a:lstStyle/>
          <a:p>
            <a:pPr marL="0" indent="0">
              <a:buNone/>
            </a:pPr>
            <a:r>
              <a:rPr lang="en-US" sz="1800" dirty="0"/>
              <a:t>GPT3:</a:t>
            </a:r>
          </a:p>
          <a:p>
            <a:pPr marL="0" indent="0">
              <a:buNone/>
            </a:pPr>
            <a:r>
              <a:rPr lang="en-US" sz="1800" dirty="0"/>
              <a:t>dimensions ​ = 12288 (input embedding size),</a:t>
            </a:r>
          </a:p>
          <a:p>
            <a:pPr marL="0" indent="0">
              <a:buNone/>
            </a:pPr>
            <a:r>
              <a:rPr lang="en-US" sz="1800" dirty="0"/>
              <a:t>heads = 96,</a:t>
            </a:r>
          </a:p>
          <a:p>
            <a:pPr marL="0" indent="0">
              <a:buNone/>
            </a:pPr>
            <a:r>
              <a:rPr lang="en-US" sz="1800" dirty="0"/>
              <a:t>𝑑𝑘= dimensions /</a:t>
            </a:r>
            <a:r>
              <a:rPr lang="en-US" sz="1800" dirty="0" err="1"/>
              <a:t>ℎeads</a:t>
            </a:r>
            <a:r>
              <a:rPr lang="en-US" sz="1800" dirty="0"/>
              <a:t> = 128 (embedding size per head</a:t>
            </a:r>
            <a:r>
              <a:rPr lang="en-US" sz="2000" dirty="0"/>
              <a:t>).</a:t>
            </a:r>
          </a:p>
        </p:txBody>
      </p:sp>
      <p:pic>
        <p:nvPicPr>
          <p:cNvPr id="6" name="Picture 5">
            <a:extLst>
              <a:ext uri="{FF2B5EF4-FFF2-40B4-BE49-F238E27FC236}">
                <a16:creationId xmlns:a16="http://schemas.microsoft.com/office/drawing/2014/main" id="{715E21B0-39BF-8A98-4BD7-09A529D627F4}"/>
              </a:ext>
            </a:extLst>
          </p:cNvPr>
          <p:cNvPicPr>
            <a:picLocks noChangeAspect="1"/>
          </p:cNvPicPr>
          <p:nvPr/>
        </p:nvPicPr>
        <p:blipFill>
          <a:blip r:embed="rId3"/>
          <a:stretch>
            <a:fillRect/>
          </a:stretch>
        </p:blipFill>
        <p:spPr>
          <a:xfrm>
            <a:off x="2637577" y="4846520"/>
            <a:ext cx="2838549" cy="1912936"/>
          </a:xfrm>
          <a:prstGeom prst="rect">
            <a:avLst/>
          </a:prstGeom>
        </p:spPr>
      </p:pic>
      <p:sp>
        <p:nvSpPr>
          <p:cNvPr id="7" name="TextBox 6">
            <a:extLst>
              <a:ext uri="{FF2B5EF4-FFF2-40B4-BE49-F238E27FC236}">
                <a16:creationId xmlns:a16="http://schemas.microsoft.com/office/drawing/2014/main" id="{70190469-8DFB-1641-DE59-E0F416ABB5D2}"/>
              </a:ext>
            </a:extLst>
          </p:cNvPr>
          <p:cNvSpPr txBox="1"/>
          <p:nvPr/>
        </p:nvSpPr>
        <p:spPr>
          <a:xfrm>
            <a:off x="1390436" y="5679502"/>
            <a:ext cx="1485900" cy="383341"/>
          </a:xfrm>
          <a:prstGeom prst="rect">
            <a:avLst/>
          </a:prstGeom>
          <a:noFill/>
        </p:spPr>
        <p:txBody>
          <a:bodyPr wrap="square">
            <a:spAutoFit/>
          </a:bodyPr>
          <a:lstStyle/>
          <a:p>
            <a:r>
              <a:rPr lang="en-US" b="1" dirty="0"/>
              <a:t>Embedding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67B0-8C9A-EB37-036C-A94C63B3E78E}"/>
              </a:ext>
            </a:extLst>
          </p:cNvPr>
          <p:cNvSpPr>
            <a:spLocks noGrp="1"/>
          </p:cNvSpPr>
          <p:nvPr>
            <p:ph type="title"/>
          </p:nvPr>
        </p:nvSpPr>
        <p:spPr>
          <a:xfrm>
            <a:off x="431829" y="446689"/>
            <a:ext cx="9258707" cy="512961"/>
          </a:xfrm>
        </p:spPr>
        <p:txBody>
          <a:bodyPr>
            <a:normAutofit fontScale="90000"/>
          </a:bodyPr>
          <a:lstStyle/>
          <a:p>
            <a:r>
              <a:rPr lang="en-US" dirty="0"/>
              <a:t>Improvement - </a:t>
            </a:r>
            <a:r>
              <a:rPr lang="en-US" spc="-25" dirty="0"/>
              <a:t>Multi-</a:t>
            </a:r>
            <a:r>
              <a:rPr lang="en-US" dirty="0"/>
              <a:t>layer</a:t>
            </a:r>
            <a:r>
              <a:rPr lang="en-US" spc="-20" dirty="0"/>
              <a:t> </a:t>
            </a:r>
            <a:r>
              <a:rPr lang="en-US" spc="-10" dirty="0"/>
              <a:t>Attention</a:t>
            </a:r>
            <a:endParaRPr lang="en-US" dirty="0"/>
          </a:p>
        </p:txBody>
      </p:sp>
      <p:sp>
        <p:nvSpPr>
          <p:cNvPr id="3" name="Text Placeholder 2">
            <a:extLst>
              <a:ext uri="{FF2B5EF4-FFF2-40B4-BE49-F238E27FC236}">
                <a16:creationId xmlns:a16="http://schemas.microsoft.com/office/drawing/2014/main" id="{AEB49FD8-2721-4255-E55A-7A9847C8C7F2}"/>
              </a:ext>
            </a:extLst>
          </p:cNvPr>
          <p:cNvSpPr>
            <a:spLocks noGrp="1"/>
          </p:cNvSpPr>
          <p:nvPr>
            <p:ph type="body" idx="1"/>
          </p:nvPr>
        </p:nvSpPr>
        <p:spPr>
          <a:xfrm>
            <a:off x="327026" y="1295400"/>
            <a:ext cx="11407773" cy="5238750"/>
          </a:xfrm>
        </p:spPr>
        <p:txBody>
          <a:bodyPr>
            <a:normAutofit/>
          </a:bodyPr>
          <a:lstStyle/>
          <a:p>
            <a:r>
              <a:rPr lang="en-US" dirty="0"/>
              <a:t>Stacking multiple layers (</a:t>
            </a:r>
            <a:r>
              <a:rPr lang="en-US" dirty="0">
                <a:solidFill>
                  <a:srgbClr val="C00000"/>
                </a:solidFill>
              </a:rPr>
              <a:t>Multi-layer Attention</a:t>
            </a:r>
            <a:r>
              <a:rPr lang="en-US" dirty="0"/>
              <a:t>) allows the model to build a </a:t>
            </a:r>
            <a:r>
              <a:rPr lang="en-US" dirty="0">
                <a:solidFill>
                  <a:srgbClr val="C00000"/>
                </a:solidFill>
              </a:rPr>
              <a:t>hierarchical understanding</a:t>
            </a:r>
            <a:r>
              <a:rPr lang="en-US" dirty="0"/>
              <a:t> of the text</a:t>
            </a:r>
          </a:p>
          <a:p>
            <a:endParaRPr lang="en-US" dirty="0"/>
          </a:p>
          <a:p>
            <a:r>
              <a:rPr lang="en-US" dirty="0"/>
              <a:t>Early layers focus on simple and syntactic relationships, while </a:t>
            </a:r>
            <a:r>
              <a:rPr lang="en-US" dirty="0">
                <a:solidFill>
                  <a:srgbClr val="C00000"/>
                </a:solidFill>
              </a:rPr>
              <a:t>deeper layers </a:t>
            </a:r>
            <a:r>
              <a:rPr lang="en-US" dirty="0"/>
              <a:t>capture </a:t>
            </a:r>
            <a:r>
              <a:rPr lang="en-US" dirty="0">
                <a:solidFill>
                  <a:srgbClr val="C00000"/>
                </a:solidFill>
              </a:rPr>
              <a:t>higher-level </a:t>
            </a:r>
            <a:r>
              <a:rPr lang="en-US" dirty="0"/>
              <a:t>semantics and more complex and </a:t>
            </a:r>
            <a:r>
              <a:rPr lang="en-US" dirty="0">
                <a:solidFill>
                  <a:srgbClr val="C00000"/>
                </a:solidFill>
              </a:rPr>
              <a:t>abstract relations </a:t>
            </a:r>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E7677DA3-9A90-1048-1A3B-059A06592F30}"/>
              </a:ext>
            </a:extLst>
          </p:cNvPr>
          <p:cNvSpPr txBox="1"/>
          <p:nvPr/>
        </p:nvSpPr>
        <p:spPr>
          <a:xfrm>
            <a:off x="1781496" y="3775533"/>
            <a:ext cx="3943350" cy="375166"/>
          </a:xfrm>
          <a:prstGeom prst="rect">
            <a:avLst/>
          </a:prstGeom>
          <a:noFill/>
        </p:spPr>
        <p:txBody>
          <a:bodyPr wrap="square">
            <a:spAutoFit/>
          </a:bodyPr>
          <a:lstStyle/>
          <a:p>
            <a:r>
              <a:rPr lang="en-US" b="0" i="0" dirty="0">
                <a:solidFill>
                  <a:srgbClr val="000000"/>
                </a:solidFill>
                <a:effectLst/>
                <a:latin typeface="-apple-system"/>
              </a:rPr>
              <a:t>GPT 3 has 96 attention layers</a:t>
            </a:r>
            <a:endParaRPr lang="en-US" dirty="0"/>
          </a:p>
        </p:txBody>
      </p:sp>
      <p:pic>
        <p:nvPicPr>
          <p:cNvPr id="7" name="Picture 6">
            <a:extLst>
              <a:ext uri="{FF2B5EF4-FFF2-40B4-BE49-F238E27FC236}">
                <a16:creationId xmlns:a16="http://schemas.microsoft.com/office/drawing/2014/main" id="{1D8FC104-1DA8-DD90-7F9A-84DC92B5C6DF}"/>
              </a:ext>
            </a:extLst>
          </p:cNvPr>
          <p:cNvPicPr>
            <a:picLocks noChangeAspect="1"/>
          </p:cNvPicPr>
          <p:nvPr/>
        </p:nvPicPr>
        <p:blipFill>
          <a:blip r:embed="rId2"/>
          <a:stretch>
            <a:fillRect/>
          </a:stretch>
        </p:blipFill>
        <p:spPr>
          <a:xfrm>
            <a:off x="7632200" y="4309528"/>
            <a:ext cx="3486150" cy="2506144"/>
          </a:xfrm>
          <a:prstGeom prst="rect">
            <a:avLst/>
          </a:prstGeom>
        </p:spPr>
      </p:pic>
      <p:sp>
        <p:nvSpPr>
          <p:cNvPr id="8" name="TextBox 7">
            <a:extLst>
              <a:ext uri="{FF2B5EF4-FFF2-40B4-BE49-F238E27FC236}">
                <a16:creationId xmlns:a16="http://schemas.microsoft.com/office/drawing/2014/main" id="{FCAC5DC0-A138-94EE-F574-1E8AF23C9F16}"/>
              </a:ext>
            </a:extLst>
          </p:cNvPr>
          <p:cNvSpPr txBox="1"/>
          <p:nvPr/>
        </p:nvSpPr>
        <p:spPr>
          <a:xfrm>
            <a:off x="8248650" y="3832383"/>
            <a:ext cx="2105025" cy="369332"/>
          </a:xfrm>
          <a:prstGeom prst="rect">
            <a:avLst/>
          </a:prstGeom>
          <a:noFill/>
        </p:spPr>
        <p:txBody>
          <a:bodyPr wrap="square">
            <a:spAutoFit/>
          </a:bodyPr>
          <a:lstStyle/>
          <a:p>
            <a:r>
              <a:rPr lang="en-US" dirty="0"/>
              <a:t>One refers to road</a:t>
            </a:r>
          </a:p>
        </p:txBody>
      </p:sp>
      <p:pic>
        <p:nvPicPr>
          <p:cNvPr id="4" name="object 4">
            <a:extLst>
              <a:ext uri="{FF2B5EF4-FFF2-40B4-BE49-F238E27FC236}">
                <a16:creationId xmlns:a16="http://schemas.microsoft.com/office/drawing/2014/main" id="{53207DFC-E040-AD33-4DEB-4BB168415DF1}"/>
              </a:ext>
            </a:extLst>
          </p:cNvPr>
          <p:cNvPicPr/>
          <p:nvPr/>
        </p:nvPicPr>
        <p:blipFill>
          <a:blip r:embed="rId3" cstate="print"/>
          <a:stretch>
            <a:fillRect/>
          </a:stretch>
        </p:blipFill>
        <p:spPr>
          <a:xfrm>
            <a:off x="1781496" y="4369590"/>
            <a:ext cx="3233584" cy="2400242"/>
          </a:xfrm>
          <a:prstGeom prst="rect">
            <a:avLst/>
          </a:prstGeom>
        </p:spPr>
      </p:pic>
    </p:spTree>
    <p:extLst>
      <p:ext uri="{BB962C8B-B14F-4D97-AF65-F5344CB8AC3E}">
        <p14:creationId xmlns:p14="http://schemas.microsoft.com/office/powerpoint/2010/main" val="38057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4898"/>
            <a:ext cx="10515600" cy="689932"/>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dirty="0"/>
              <a:t>Problems</a:t>
            </a:r>
            <a:r>
              <a:rPr spc="-70" dirty="0"/>
              <a:t> </a:t>
            </a:r>
            <a:r>
              <a:rPr dirty="0"/>
              <a:t>of</a:t>
            </a:r>
            <a:r>
              <a:rPr spc="-75" dirty="0"/>
              <a:t> </a:t>
            </a:r>
            <a:r>
              <a:rPr spc="-10" dirty="0"/>
              <a:t>Self-Attention</a:t>
            </a:r>
            <a:r>
              <a:rPr lang="en-US" spc="-10" dirty="0"/>
              <a:t> for NLP</a:t>
            </a:r>
            <a:endParaRPr spc="-10" dirty="0"/>
          </a:p>
        </p:txBody>
      </p:sp>
      <p:sp>
        <p:nvSpPr>
          <p:cNvPr id="4" name="object 4"/>
          <p:cNvSpPr txBox="1"/>
          <p:nvPr/>
        </p:nvSpPr>
        <p:spPr>
          <a:xfrm>
            <a:off x="962660" y="1236092"/>
            <a:ext cx="11119749" cy="3783087"/>
          </a:xfrm>
          <a:prstGeom prst="rect">
            <a:avLst/>
          </a:prstGeom>
        </p:spPr>
        <p:txBody>
          <a:bodyPr vert="horz" wrap="square" lIns="0" tIns="12700" rIns="0" bIns="0" rtlCol="0">
            <a:spAutoFit/>
          </a:bodyPr>
          <a:lstStyle/>
          <a:p>
            <a:pPr marL="12700">
              <a:spcBef>
                <a:spcPts val="100"/>
              </a:spcBef>
              <a:tabLst>
                <a:tab pos="212725" algn="l"/>
              </a:tabLst>
            </a:pPr>
            <a:r>
              <a:rPr lang="en-US" sz="2000" b="1" spc="-10" dirty="0">
                <a:latin typeface="Calibri"/>
                <a:cs typeface="Calibri"/>
              </a:rPr>
              <a:t>Sequential Tasks in NLP</a:t>
            </a:r>
          </a:p>
          <a:p>
            <a:pPr marL="212725" indent="-200025">
              <a:spcBef>
                <a:spcPts val="100"/>
              </a:spcBef>
              <a:buChar char="•"/>
              <a:tabLst>
                <a:tab pos="212725" algn="l"/>
              </a:tabLst>
            </a:pPr>
            <a:r>
              <a:rPr lang="en-US" sz="2000" spc="-10" dirty="0">
                <a:latin typeface="Calibri"/>
                <a:cs typeface="Calibri"/>
              </a:rPr>
              <a:t>Self-Attention</a:t>
            </a:r>
            <a:r>
              <a:rPr lang="en-US" sz="2000" spc="-30" dirty="0">
                <a:latin typeface="Calibri"/>
                <a:cs typeface="Calibri"/>
              </a:rPr>
              <a:t> </a:t>
            </a:r>
            <a:r>
              <a:rPr lang="en-US" sz="2000" dirty="0">
                <a:latin typeface="Calibri"/>
                <a:cs typeface="Calibri"/>
              </a:rPr>
              <a:t>is</a:t>
            </a:r>
            <a:r>
              <a:rPr lang="en-US" sz="2000" spc="-25" dirty="0">
                <a:latin typeface="Calibri"/>
                <a:cs typeface="Calibri"/>
              </a:rPr>
              <a:t> </a:t>
            </a:r>
            <a:r>
              <a:rPr lang="en-US" sz="2000" spc="-30" dirty="0">
                <a:solidFill>
                  <a:srgbClr val="C00000"/>
                </a:solidFill>
                <a:latin typeface="Calibri"/>
                <a:cs typeface="Calibri"/>
              </a:rPr>
              <a:t>order-</a:t>
            </a:r>
            <a:r>
              <a:rPr lang="en-US" sz="2000" spc="-10" dirty="0">
                <a:solidFill>
                  <a:srgbClr val="C00000"/>
                </a:solidFill>
                <a:latin typeface="Calibri"/>
                <a:cs typeface="Calibri"/>
              </a:rPr>
              <a:t>invariant</a:t>
            </a:r>
          </a:p>
          <a:p>
            <a:pPr marL="212725" indent="-200025">
              <a:spcBef>
                <a:spcPts val="100"/>
              </a:spcBef>
              <a:buChar char="•"/>
              <a:tabLst>
                <a:tab pos="212725" algn="l"/>
              </a:tabLst>
            </a:pPr>
            <a:r>
              <a:rPr lang="en-US" sz="2000" spc="-10" dirty="0">
                <a:latin typeface="Calibri"/>
                <a:cs typeface="Calibri"/>
              </a:rPr>
              <a:t>Order is important in many </a:t>
            </a:r>
            <a:r>
              <a:rPr lang="en-US" sz="2000" spc="-10" dirty="0">
                <a:solidFill>
                  <a:srgbClr val="C00000"/>
                </a:solidFill>
                <a:latin typeface="Calibri"/>
                <a:cs typeface="Calibri"/>
              </a:rPr>
              <a:t>NLP</a:t>
            </a:r>
            <a:r>
              <a:rPr lang="en-US" sz="2000" spc="-10" dirty="0">
                <a:latin typeface="Calibri"/>
                <a:cs typeface="Calibri"/>
              </a:rPr>
              <a:t> tasks (e.g., text generation)</a:t>
            </a:r>
            <a:endParaRPr lang="en-US" sz="2000" b="1" dirty="0">
              <a:latin typeface="Calibri"/>
              <a:cs typeface="Calibri"/>
            </a:endParaRPr>
          </a:p>
          <a:p>
            <a:pPr marL="212725" indent="-200025">
              <a:spcBef>
                <a:spcPts val="100"/>
              </a:spcBef>
              <a:buChar char="•"/>
              <a:tabLst>
                <a:tab pos="212725" algn="l"/>
              </a:tabLst>
            </a:pPr>
            <a:endParaRPr lang="en-US" sz="2000" b="1" dirty="0">
              <a:latin typeface="Calibri"/>
              <a:cs typeface="Calibri"/>
            </a:endParaRPr>
          </a:p>
          <a:p>
            <a:pPr marL="12700">
              <a:spcBef>
                <a:spcPts val="100"/>
              </a:spcBef>
              <a:tabLst>
                <a:tab pos="212725" algn="l"/>
              </a:tabLst>
            </a:pPr>
            <a:r>
              <a:rPr sz="2000" b="1" dirty="0">
                <a:latin typeface="Calibri"/>
                <a:cs typeface="Calibri"/>
              </a:rPr>
              <a:t>Lack</a:t>
            </a:r>
            <a:r>
              <a:rPr sz="2000" b="1" spc="-5" dirty="0">
                <a:latin typeface="Calibri"/>
                <a:cs typeface="Calibri"/>
              </a:rPr>
              <a:t> </a:t>
            </a:r>
            <a:r>
              <a:rPr sz="2000" b="1" dirty="0">
                <a:latin typeface="Calibri"/>
                <a:cs typeface="Calibri"/>
              </a:rPr>
              <a:t>of</a:t>
            </a:r>
            <a:r>
              <a:rPr sz="2000" b="1" spc="-5" dirty="0">
                <a:latin typeface="Calibri"/>
                <a:cs typeface="Calibri"/>
              </a:rPr>
              <a:t> </a:t>
            </a:r>
            <a:r>
              <a:rPr sz="2000" b="1" spc="-10" dirty="0">
                <a:latin typeface="Calibri"/>
                <a:cs typeface="Calibri"/>
              </a:rPr>
              <a:t>non-linearities</a:t>
            </a:r>
            <a:endParaRPr sz="2000" b="1" dirty="0">
              <a:latin typeface="Calibri"/>
              <a:cs typeface="Calibri"/>
            </a:endParaRPr>
          </a:p>
          <a:p>
            <a:pPr marL="593725" lvl="1" indent="-200025">
              <a:buChar char="•"/>
              <a:tabLst>
                <a:tab pos="593725" algn="l"/>
              </a:tabLst>
            </a:pPr>
            <a:r>
              <a:rPr lang="en-US" sz="2000" dirty="0">
                <a:latin typeface="Calibri"/>
                <a:cs typeface="Calibri"/>
              </a:rPr>
              <a:t>In </a:t>
            </a:r>
            <a:r>
              <a:rPr lang="en-US" sz="2000" spc="-10" dirty="0">
                <a:latin typeface="Calibri"/>
                <a:cs typeface="Calibri"/>
              </a:rPr>
              <a:t>Self-Attention </a:t>
            </a:r>
            <a:r>
              <a:rPr lang="en-US" sz="2000" dirty="0">
                <a:solidFill>
                  <a:srgbClr val="C00000"/>
                </a:solidFill>
                <a:latin typeface="Calibri"/>
                <a:cs typeface="Calibri"/>
              </a:rPr>
              <a:t>linear combination </a:t>
            </a:r>
            <a:r>
              <a:rPr lang="en-US" sz="2000" dirty="0">
                <a:latin typeface="Calibri"/>
                <a:cs typeface="Calibri"/>
              </a:rPr>
              <a:t>of other embeddings attends in each embedding  </a:t>
            </a:r>
            <a:endParaRPr lang="en-US" sz="2000" spc="-10" dirty="0">
              <a:latin typeface="Calibri"/>
              <a:cs typeface="Calibri"/>
            </a:endParaRPr>
          </a:p>
          <a:p>
            <a:pPr marL="593725" lvl="1" indent="-200025">
              <a:buChar char="•"/>
              <a:tabLst>
                <a:tab pos="593725" algn="l"/>
              </a:tabLst>
            </a:pPr>
            <a:r>
              <a:rPr lang="en-US" sz="2000" spc="-10" dirty="0">
                <a:latin typeface="Calibri"/>
                <a:cs typeface="Calibri"/>
              </a:rPr>
              <a:t>Most real-world relations are </a:t>
            </a:r>
            <a:r>
              <a:rPr lang="en-US" sz="2000" spc="-10" dirty="0">
                <a:solidFill>
                  <a:srgbClr val="C00000"/>
                </a:solidFill>
                <a:latin typeface="Calibri"/>
                <a:cs typeface="Calibri"/>
              </a:rPr>
              <a:t>non-linear</a:t>
            </a:r>
          </a:p>
          <a:p>
            <a:pPr marL="12700">
              <a:spcBef>
                <a:spcPts val="100"/>
              </a:spcBef>
              <a:tabLst>
                <a:tab pos="212725" algn="l"/>
              </a:tabLst>
            </a:pPr>
            <a:endParaRPr lang="en-US" sz="2000" spc="-10" dirty="0">
              <a:latin typeface="Calibri"/>
              <a:cs typeface="Calibri"/>
            </a:endParaRPr>
          </a:p>
          <a:p>
            <a:pPr marL="38100">
              <a:spcBef>
                <a:spcPts val="100"/>
              </a:spcBef>
              <a:tabLst>
                <a:tab pos="238125" algn="l"/>
              </a:tabLst>
            </a:pPr>
            <a:r>
              <a:rPr lang="en-US" sz="2000" b="1" dirty="0">
                <a:latin typeface="Calibri"/>
                <a:cs typeface="Calibri"/>
              </a:rPr>
              <a:t>A</a:t>
            </a:r>
            <a:r>
              <a:rPr lang="en-US" sz="2000" b="1" spc="-10" dirty="0">
                <a:latin typeface="Calibri"/>
                <a:cs typeface="Calibri"/>
              </a:rPr>
              <a:t>utoregressive</a:t>
            </a:r>
            <a:r>
              <a:rPr lang="en-US" sz="2000" b="1" spc="-45" dirty="0">
                <a:latin typeface="Calibri"/>
                <a:cs typeface="Calibri"/>
              </a:rPr>
              <a:t> </a:t>
            </a:r>
            <a:r>
              <a:rPr lang="en-US" sz="2000" b="1" spc="-10" dirty="0">
                <a:latin typeface="Calibri"/>
                <a:cs typeface="Calibri"/>
              </a:rPr>
              <a:t>text generation</a:t>
            </a:r>
            <a:endParaRPr lang="en-US" sz="2000" b="1" dirty="0">
              <a:latin typeface="Calibri"/>
              <a:cs typeface="Calibri"/>
            </a:endParaRPr>
          </a:p>
          <a:p>
            <a:pPr marL="619125" lvl="1" indent="-200025">
              <a:buChar char="•"/>
              <a:tabLst>
                <a:tab pos="619125" algn="l"/>
              </a:tabLst>
            </a:pPr>
            <a:r>
              <a:rPr lang="en-US" sz="2000" dirty="0">
                <a:latin typeface="Calibri"/>
                <a:cs typeface="Calibri"/>
              </a:rPr>
              <a:t>In</a:t>
            </a:r>
            <a:r>
              <a:rPr lang="en-US" sz="2000" spc="-45" dirty="0">
                <a:latin typeface="Calibri"/>
                <a:cs typeface="Calibri"/>
              </a:rPr>
              <a:t> </a:t>
            </a:r>
            <a:r>
              <a:rPr lang="en-US" sz="2000" spc="-10" dirty="0">
                <a:solidFill>
                  <a:srgbClr val="C00000"/>
                </a:solidFill>
                <a:latin typeface="Calibri"/>
                <a:cs typeface="Calibri"/>
              </a:rPr>
              <a:t>generation</a:t>
            </a:r>
            <a:r>
              <a:rPr lang="en-US" sz="2000" spc="-45" dirty="0">
                <a:latin typeface="Calibri"/>
                <a:cs typeface="Calibri"/>
              </a:rPr>
              <a:t> </a:t>
            </a:r>
            <a:r>
              <a:rPr lang="en-US" sz="2000" dirty="0">
                <a:latin typeface="Calibri"/>
                <a:cs typeface="Calibri"/>
              </a:rPr>
              <a:t>tasks in </a:t>
            </a:r>
            <a:r>
              <a:rPr lang="en-US" sz="2000" dirty="0">
                <a:solidFill>
                  <a:srgbClr val="C00000"/>
                </a:solidFill>
                <a:latin typeface="Calibri"/>
                <a:cs typeface="Calibri"/>
              </a:rPr>
              <a:t>decoder</a:t>
            </a:r>
            <a:r>
              <a:rPr lang="en-US" sz="2000" dirty="0">
                <a:latin typeface="Calibri"/>
                <a:cs typeface="Calibri"/>
              </a:rPr>
              <a:t> (e.g.,</a:t>
            </a:r>
            <a:r>
              <a:rPr lang="en-US" sz="2000" spc="-15" dirty="0">
                <a:latin typeface="Calibri"/>
                <a:cs typeface="Calibri"/>
              </a:rPr>
              <a:t> </a:t>
            </a:r>
            <a:r>
              <a:rPr lang="en-US" sz="2000" spc="-50" dirty="0">
                <a:latin typeface="Calibri"/>
                <a:cs typeface="Calibri"/>
              </a:rPr>
              <a:t>text</a:t>
            </a:r>
            <a:r>
              <a:rPr lang="en-US" sz="2000" spc="-15" dirty="0">
                <a:latin typeface="Calibri"/>
                <a:cs typeface="Calibri"/>
              </a:rPr>
              <a:t> </a:t>
            </a:r>
            <a:r>
              <a:rPr lang="en-US" sz="2000" spc="-10" dirty="0">
                <a:latin typeface="Calibri"/>
                <a:cs typeface="Calibri"/>
              </a:rPr>
              <a:t>generation</a:t>
            </a:r>
            <a:r>
              <a:rPr lang="en-US" sz="2000" dirty="0">
                <a:latin typeface="Calibri"/>
                <a:cs typeface="Calibri"/>
              </a:rPr>
              <a:t>),</a:t>
            </a:r>
            <a:r>
              <a:rPr lang="en-US" sz="2000" spc="-40" dirty="0">
                <a:latin typeface="Calibri"/>
                <a:cs typeface="Calibri"/>
              </a:rPr>
              <a:t> </a:t>
            </a:r>
            <a:r>
              <a:rPr lang="en-US" sz="2000" dirty="0">
                <a:latin typeface="Calibri"/>
                <a:cs typeface="Calibri"/>
              </a:rPr>
              <a:t>the</a:t>
            </a:r>
            <a:r>
              <a:rPr lang="en-US" sz="2000" spc="-45" dirty="0">
                <a:latin typeface="Calibri"/>
                <a:cs typeface="Calibri"/>
              </a:rPr>
              <a:t> </a:t>
            </a:r>
            <a:r>
              <a:rPr lang="en-US" sz="2000" dirty="0">
                <a:latin typeface="Calibri"/>
                <a:cs typeface="Calibri"/>
              </a:rPr>
              <a:t>model</a:t>
            </a:r>
            <a:r>
              <a:rPr lang="en-US" sz="2000" spc="-40" dirty="0">
                <a:latin typeface="Calibri"/>
                <a:cs typeface="Calibri"/>
              </a:rPr>
              <a:t> </a:t>
            </a:r>
            <a:r>
              <a:rPr lang="en-US" sz="2000" dirty="0">
                <a:solidFill>
                  <a:srgbClr val="C00000"/>
                </a:solidFill>
                <a:latin typeface="Calibri"/>
                <a:cs typeface="Calibri"/>
              </a:rPr>
              <a:t>doesn’t</a:t>
            </a:r>
            <a:r>
              <a:rPr lang="en-US" sz="2000" spc="-45" dirty="0">
                <a:solidFill>
                  <a:srgbClr val="C00000"/>
                </a:solidFill>
                <a:latin typeface="Calibri"/>
                <a:cs typeface="Calibri"/>
              </a:rPr>
              <a:t> </a:t>
            </a:r>
            <a:r>
              <a:rPr lang="en-US" sz="2000" dirty="0">
                <a:solidFill>
                  <a:srgbClr val="C00000"/>
                </a:solidFill>
                <a:latin typeface="Calibri"/>
                <a:cs typeface="Calibri"/>
              </a:rPr>
              <a:t>look</a:t>
            </a:r>
            <a:r>
              <a:rPr lang="en-US" sz="2000" spc="-40" dirty="0">
                <a:solidFill>
                  <a:srgbClr val="C00000"/>
                </a:solidFill>
                <a:latin typeface="Calibri"/>
                <a:cs typeface="Calibri"/>
              </a:rPr>
              <a:t> </a:t>
            </a:r>
            <a:r>
              <a:rPr lang="en-US" sz="2000" dirty="0">
                <a:solidFill>
                  <a:srgbClr val="C00000"/>
                </a:solidFill>
                <a:latin typeface="Calibri"/>
                <a:cs typeface="Calibri"/>
              </a:rPr>
              <a:t>at</a:t>
            </a:r>
            <a:r>
              <a:rPr lang="en-US" sz="2000" spc="-45" dirty="0">
                <a:solidFill>
                  <a:srgbClr val="C00000"/>
                </a:solidFill>
                <a:latin typeface="Calibri"/>
                <a:cs typeface="Calibri"/>
              </a:rPr>
              <a:t> </a:t>
            </a:r>
            <a:r>
              <a:rPr lang="en-US" sz="2000" dirty="0">
                <a:solidFill>
                  <a:srgbClr val="C00000"/>
                </a:solidFill>
                <a:latin typeface="Calibri"/>
                <a:cs typeface="Calibri"/>
              </a:rPr>
              <a:t>the</a:t>
            </a:r>
            <a:r>
              <a:rPr lang="en-US" sz="2000" spc="-40" dirty="0">
                <a:solidFill>
                  <a:srgbClr val="C00000"/>
                </a:solidFill>
                <a:latin typeface="Calibri"/>
                <a:cs typeface="Calibri"/>
              </a:rPr>
              <a:t> </a:t>
            </a:r>
            <a:r>
              <a:rPr lang="en-US" sz="2000" spc="-10" dirty="0">
                <a:solidFill>
                  <a:srgbClr val="C00000"/>
                </a:solidFill>
                <a:latin typeface="Calibri"/>
                <a:cs typeface="Calibri"/>
              </a:rPr>
              <a:t>future </a:t>
            </a:r>
            <a:r>
              <a:rPr lang="en-US" sz="2000" spc="-10" dirty="0">
                <a:latin typeface="Calibri"/>
                <a:cs typeface="Calibri"/>
              </a:rPr>
              <a:t>parts of a sequence, but </a:t>
            </a:r>
            <a:r>
              <a:rPr lang="en-US" sz="2000" spc="-25" dirty="0">
                <a:latin typeface="Calibri"/>
                <a:cs typeface="Calibri"/>
              </a:rPr>
              <a:t>self-</a:t>
            </a:r>
            <a:r>
              <a:rPr lang="en-US" sz="2000" spc="-10" dirty="0">
                <a:latin typeface="Calibri"/>
                <a:cs typeface="Calibri"/>
              </a:rPr>
              <a:t>attention</a:t>
            </a:r>
            <a:r>
              <a:rPr lang="en-US" sz="2000" spc="-55" dirty="0">
                <a:latin typeface="Calibri"/>
                <a:cs typeface="Calibri"/>
              </a:rPr>
              <a:t> </a:t>
            </a:r>
            <a:r>
              <a:rPr lang="en-US" sz="2000" dirty="0">
                <a:latin typeface="Calibri"/>
                <a:cs typeface="Calibri"/>
              </a:rPr>
              <a:t>requires</a:t>
            </a:r>
            <a:r>
              <a:rPr lang="en-US" sz="2000" spc="-60" dirty="0">
                <a:latin typeface="Calibri"/>
                <a:cs typeface="Calibri"/>
              </a:rPr>
              <a:t> </a:t>
            </a:r>
            <a:r>
              <a:rPr lang="en-US" sz="2000" dirty="0">
                <a:latin typeface="Calibri"/>
                <a:cs typeface="Calibri"/>
              </a:rPr>
              <a:t>the</a:t>
            </a:r>
            <a:r>
              <a:rPr lang="en-US" sz="2000" spc="-55" dirty="0">
                <a:latin typeface="Calibri"/>
                <a:cs typeface="Calibri"/>
              </a:rPr>
              <a:t> </a:t>
            </a:r>
            <a:r>
              <a:rPr lang="en-US" sz="2000" dirty="0">
                <a:latin typeface="Calibri"/>
                <a:cs typeface="Calibri"/>
              </a:rPr>
              <a:t>entire</a:t>
            </a:r>
            <a:r>
              <a:rPr lang="en-US" sz="2000" spc="-60" dirty="0">
                <a:latin typeface="Calibri"/>
                <a:cs typeface="Calibri"/>
              </a:rPr>
              <a:t> </a:t>
            </a:r>
            <a:r>
              <a:rPr lang="en-US" sz="2000" spc="-10" dirty="0">
                <a:latin typeface="Calibri"/>
                <a:cs typeface="Calibri"/>
              </a:rPr>
              <a:t>sequence</a:t>
            </a:r>
            <a:endParaRPr lang="en-US" sz="2000" dirty="0">
              <a:latin typeface="Calibri"/>
              <a:cs typeface="Calibri"/>
            </a:endParaRPr>
          </a:p>
          <a:p>
            <a:pPr marL="393700" lvl="1">
              <a:tabLst>
                <a:tab pos="593725" algn="l"/>
              </a:tabLst>
            </a:pPr>
            <a:endParaRPr lang="en-US" sz="2000" spc="-10" dirty="0">
              <a:latin typeface="Calibri"/>
              <a:cs typeface="Calibri"/>
            </a:endParaRPr>
          </a:p>
        </p:txBody>
      </p:sp>
      <p:pic>
        <p:nvPicPr>
          <p:cNvPr id="3" name="object 5">
            <a:extLst>
              <a:ext uri="{FF2B5EF4-FFF2-40B4-BE49-F238E27FC236}">
                <a16:creationId xmlns:a16="http://schemas.microsoft.com/office/drawing/2014/main" id="{F33620A2-49D3-64FA-FB68-2EB49BF0AEE3}"/>
              </a:ext>
            </a:extLst>
          </p:cNvPr>
          <p:cNvPicPr/>
          <p:nvPr/>
        </p:nvPicPr>
        <p:blipFill>
          <a:blip r:embed="rId2" cstate="print"/>
          <a:stretch>
            <a:fillRect/>
          </a:stretch>
        </p:blipFill>
        <p:spPr>
          <a:xfrm>
            <a:off x="1490256" y="4918982"/>
            <a:ext cx="4869447" cy="1800318"/>
          </a:xfrm>
          <a:prstGeom prst="rect">
            <a:avLst/>
          </a:prstGeom>
        </p:spPr>
      </p:pic>
      <p:pic>
        <p:nvPicPr>
          <p:cNvPr id="8" name="Picture 7">
            <a:extLst>
              <a:ext uri="{FF2B5EF4-FFF2-40B4-BE49-F238E27FC236}">
                <a16:creationId xmlns:a16="http://schemas.microsoft.com/office/drawing/2014/main" id="{A99D7ADB-B97B-4EBF-23AD-CB992BE8014B}"/>
              </a:ext>
            </a:extLst>
          </p:cNvPr>
          <p:cNvPicPr>
            <a:picLocks noChangeAspect="1"/>
          </p:cNvPicPr>
          <p:nvPr/>
        </p:nvPicPr>
        <p:blipFill>
          <a:blip r:embed="rId3"/>
          <a:stretch>
            <a:fillRect/>
          </a:stretch>
        </p:blipFill>
        <p:spPr>
          <a:xfrm>
            <a:off x="7437933" y="4918982"/>
            <a:ext cx="3415780" cy="1800317"/>
          </a:xfrm>
          <a:prstGeom prst="rect">
            <a:avLst/>
          </a:prstGeom>
        </p:spPr>
      </p:pic>
    </p:spTree>
    <p:extLst>
      <p:ext uri="{BB962C8B-B14F-4D97-AF65-F5344CB8AC3E}">
        <p14:creationId xmlns:p14="http://schemas.microsoft.com/office/powerpoint/2010/main" val="222269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2991" y="220745"/>
            <a:ext cx="4919449" cy="6222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10" dirty="0"/>
              <a:t>Positional</a:t>
            </a:r>
            <a:r>
              <a:rPr spc="-85" dirty="0"/>
              <a:t> </a:t>
            </a:r>
            <a:r>
              <a:rPr spc="-5" dirty="0"/>
              <a:t>Encoding</a:t>
            </a:r>
          </a:p>
        </p:txBody>
      </p:sp>
      <p:sp>
        <p:nvSpPr>
          <p:cNvPr id="3" name="object 3"/>
          <p:cNvSpPr txBox="1"/>
          <p:nvPr/>
        </p:nvSpPr>
        <p:spPr>
          <a:xfrm>
            <a:off x="932991" y="1268347"/>
            <a:ext cx="10525539" cy="3018455"/>
          </a:xfrm>
          <a:prstGeom prst="rect">
            <a:avLst/>
          </a:prstGeom>
        </p:spPr>
        <p:txBody>
          <a:bodyPr vert="horz" wrap="square" lIns="0" tIns="12700" rIns="0" bIns="0" rtlCol="0">
            <a:spAutoFit/>
          </a:bodyPr>
          <a:lstStyle/>
          <a:p>
            <a:pPr marL="469900" marR="5080" indent="-320675">
              <a:lnSpc>
                <a:spcPct val="114599"/>
              </a:lnSpc>
              <a:spcBef>
                <a:spcPts val="100"/>
              </a:spcBef>
              <a:buFontTx/>
              <a:buChar char="●"/>
              <a:tabLst>
                <a:tab pos="469265" algn="l"/>
                <a:tab pos="469900" algn="l"/>
              </a:tabLst>
            </a:pPr>
            <a:r>
              <a:rPr lang="en-US" sz="2400" spc="-5" dirty="0">
                <a:latin typeface="+mn-lt"/>
                <a:cs typeface="Arial MT"/>
              </a:rPr>
              <a:t>Positional Embedding: </a:t>
            </a:r>
            <a:r>
              <a:rPr lang="en-US" sz="2400" spc="-15" dirty="0">
                <a:solidFill>
                  <a:srgbClr val="C00000"/>
                </a:solidFill>
                <a:latin typeface="+mn-lt"/>
                <a:cs typeface="Arial MT"/>
              </a:rPr>
              <a:t>Vector</a:t>
            </a:r>
            <a:r>
              <a:rPr lang="en-US" sz="2400" spc="-15" dirty="0">
                <a:latin typeface="+mn-lt"/>
                <a:cs typeface="Arial MT"/>
              </a:rPr>
              <a:t> </a:t>
            </a:r>
            <a:r>
              <a:rPr lang="en-US" sz="2400" spc="-5" dirty="0">
                <a:latin typeface="+mn-lt"/>
                <a:cs typeface="Arial MT"/>
              </a:rPr>
              <a:t>that </a:t>
            </a:r>
            <a:r>
              <a:rPr lang="en-US" sz="2400" dirty="0">
                <a:latin typeface="+mn-lt"/>
                <a:cs typeface="Arial MT"/>
              </a:rPr>
              <a:t>represents </a:t>
            </a:r>
            <a:r>
              <a:rPr lang="en-US" sz="2400" spc="-320" dirty="0">
                <a:latin typeface="+mn-lt"/>
                <a:cs typeface="Arial MT"/>
              </a:rPr>
              <a:t> </a:t>
            </a:r>
            <a:r>
              <a:rPr lang="en-US" sz="2400" spc="-5" dirty="0">
                <a:latin typeface="+mn-lt"/>
                <a:cs typeface="Arial MT"/>
              </a:rPr>
              <a:t>position</a:t>
            </a:r>
            <a:r>
              <a:rPr lang="en-US" sz="2400" spc="-10" dirty="0">
                <a:latin typeface="+mn-lt"/>
                <a:cs typeface="Arial MT"/>
              </a:rPr>
              <a:t> </a:t>
            </a:r>
            <a:r>
              <a:rPr lang="en-US" sz="2400" spc="-5" dirty="0">
                <a:latin typeface="+mn-lt"/>
                <a:cs typeface="Arial MT"/>
              </a:rPr>
              <a:t>of each</a:t>
            </a:r>
            <a:r>
              <a:rPr lang="en-US" sz="2400" spc="-10" dirty="0">
                <a:latin typeface="+mn-lt"/>
                <a:cs typeface="Arial MT"/>
              </a:rPr>
              <a:t> </a:t>
            </a:r>
            <a:r>
              <a:rPr lang="en-US" sz="2400" spc="-5" dirty="0">
                <a:latin typeface="+mn-lt"/>
                <a:cs typeface="Arial MT"/>
              </a:rPr>
              <a:t>token</a:t>
            </a:r>
            <a:endParaRPr lang="en-US" sz="2400" dirty="0">
              <a:latin typeface="+mn-lt"/>
              <a:cs typeface="Arial MT"/>
            </a:endParaRPr>
          </a:p>
          <a:p>
            <a:pPr marL="469900" marR="5080" indent="-320675">
              <a:lnSpc>
                <a:spcPct val="114599"/>
              </a:lnSpc>
              <a:spcBef>
                <a:spcPts val="100"/>
              </a:spcBef>
              <a:buFontTx/>
              <a:buChar char="●"/>
              <a:tabLst>
                <a:tab pos="469265" algn="l"/>
                <a:tab pos="469900" algn="l"/>
              </a:tabLst>
            </a:pPr>
            <a:r>
              <a:rPr lang="en-US" sz="2400" spc="-5" dirty="0">
                <a:latin typeface="+mn-lt"/>
                <a:cs typeface="Arial MT"/>
              </a:rPr>
              <a:t>Need for information about the position and </a:t>
            </a:r>
            <a:r>
              <a:rPr lang="en-US" sz="2400" spc="-5" dirty="0">
                <a:solidFill>
                  <a:srgbClr val="C00000"/>
                </a:solidFill>
                <a:latin typeface="+mn-lt"/>
                <a:cs typeface="Arial MT"/>
              </a:rPr>
              <a:t>order </a:t>
            </a:r>
            <a:r>
              <a:rPr lang="en-US" sz="2400" spc="-320" dirty="0">
                <a:solidFill>
                  <a:srgbClr val="C00000"/>
                </a:solidFill>
                <a:latin typeface="+mn-lt"/>
                <a:cs typeface="Arial MT"/>
              </a:rPr>
              <a:t> </a:t>
            </a:r>
            <a:r>
              <a:rPr lang="en-US" sz="2400" spc="-5" dirty="0">
                <a:solidFill>
                  <a:srgbClr val="C00000"/>
                </a:solidFill>
                <a:latin typeface="+mn-lt"/>
                <a:cs typeface="Arial MT"/>
              </a:rPr>
              <a:t>of</a:t>
            </a:r>
            <a:r>
              <a:rPr lang="en-US" sz="2400" spc="-10" dirty="0">
                <a:solidFill>
                  <a:srgbClr val="C00000"/>
                </a:solidFill>
                <a:latin typeface="+mn-lt"/>
                <a:cs typeface="Arial MT"/>
              </a:rPr>
              <a:t> </a:t>
            </a:r>
            <a:r>
              <a:rPr lang="en-US" sz="2400" spc="-5" dirty="0">
                <a:solidFill>
                  <a:srgbClr val="C00000"/>
                </a:solidFill>
                <a:latin typeface="+mn-lt"/>
                <a:cs typeface="Arial MT"/>
              </a:rPr>
              <a:t>tokens </a:t>
            </a:r>
            <a:r>
              <a:rPr lang="en-US" sz="2400" spc="-5" dirty="0">
                <a:latin typeface="+mn-lt"/>
                <a:cs typeface="Arial MT"/>
              </a:rPr>
              <a:t>in</a:t>
            </a:r>
            <a:r>
              <a:rPr lang="en-US" sz="2400" spc="-10" dirty="0">
                <a:latin typeface="+mn-lt"/>
                <a:cs typeface="Arial MT"/>
              </a:rPr>
              <a:t> </a:t>
            </a:r>
            <a:r>
              <a:rPr lang="en-US" sz="2400" dirty="0">
                <a:latin typeface="+mn-lt"/>
                <a:cs typeface="Arial MT"/>
              </a:rPr>
              <a:t>a</a:t>
            </a:r>
            <a:r>
              <a:rPr lang="en-US" sz="2400" spc="-5" dirty="0">
                <a:latin typeface="+mn-lt"/>
                <a:cs typeface="Arial MT"/>
              </a:rPr>
              <a:t> </a:t>
            </a:r>
            <a:r>
              <a:rPr lang="en-US" sz="2400" dirty="0">
                <a:latin typeface="+mn-lt"/>
                <a:cs typeface="Arial MT"/>
              </a:rPr>
              <a:t>sequence</a:t>
            </a:r>
          </a:p>
          <a:p>
            <a:pPr marL="469900" marR="5080" indent="-320675">
              <a:lnSpc>
                <a:spcPct val="114599"/>
              </a:lnSpc>
              <a:spcBef>
                <a:spcPts val="100"/>
              </a:spcBef>
              <a:buFontTx/>
              <a:buChar char="●"/>
              <a:tabLst>
                <a:tab pos="469265" algn="l"/>
                <a:tab pos="469900" algn="l"/>
              </a:tabLst>
            </a:pPr>
            <a:r>
              <a:rPr lang="en-US" sz="2400" spc="-10" dirty="0">
                <a:latin typeface="+mn-lt"/>
                <a:cs typeface="Calibri"/>
              </a:rPr>
              <a:t>Adding </a:t>
            </a:r>
            <a:r>
              <a:rPr lang="en-US" sz="2400" spc="-10" dirty="0">
                <a:solidFill>
                  <a:srgbClr val="C00000"/>
                </a:solidFill>
                <a:latin typeface="+mn-lt"/>
                <a:cs typeface="Calibri"/>
              </a:rPr>
              <a:t>position</a:t>
            </a:r>
            <a:r>
              <a:rPr lang="en-US" sz="2400" spc="-10" dirty="0">
                <a:latin typeface="+mn-lt"/>
                <a:cs typeface="Calibri"/>
              </a:rPr>
              <a:t> to </a:t>
            </a:r>
            <a:r>
              <a:rPr lang="en-US" sz="2400" spc="-10" dirty="0">
                <a:solidFill>
                  <a:srgbClr val="C00000"/>
                </a:solidFill>
                <a:latin typeface="+mn-lt"/>
                <a:cs typeface="Calibri"/>
              </a:rPr>
              <a:t>Attention</a:t>
            </a:r>
            <a:r>
              <a:rPr lang="en-US" sz="2400" spc="-30" dirty="0">
                <a:latin typeface="+mn-lt"/>
                <a:cs typeface="Calibri"/>
              </a:rPr>
              <a:t> </a:t>
            </a:r>
            <a:r>
              <a:rPr lang="en-US" sz="2400" dirty="0">
                <a:latin typeface="+mn-lt"/>
                <a:cs typeface="Calibri"/>
              </a:rPr>
              <a:t>Mechanism </a:t>
            </a:r>
            <a:endParaRPr lang="en-US" sz="2400" spc="-5" dirty="0">
              <a:latin typeface="+mn-lt"/>
              <a:cs typeface="Calibri"/>
            </a:endParaRPr>
          </a:p>
          <a:p>
            <a:pPr marL="469900" marR="5080" indent="-320675">
              <a:lnSpc>
                <a:spcPct val="114599"/>
              </a:lnSpc>
              <a:spcBef>
                <a:spcPts val="100"/>
              </a:spcBef>
              <a:buFontTx/>
              <a:buChar char="●"/>
              <a:tabLst>
                <a:tab pos="469265" algn="l"/>
                <a:tab pos="469900" algn="l"/>
              </a:tabLst>
            </a:pPr>
            <a:r>
              <a:rPr lang="en-US" sz="2400" spc="-5" dirty="0">
                <a:latin typeface="+mn-lt"/>
                <a:cs typeface="Arial MT"/>
              </a:rPr>
              <a:t>A</a:t>
            </a:r>
            <a:r>
              <a:rPr sz="2400" spc="-5" dirty="0">
                <a:latin typeface="+mn-lt"/>
                <a:cs typeface="Arial MT"/>
              </a:rPr>
              <a:t>ddition the </a:t>
            </a:r>
            <a:r>
              <a:rPr sz="2400" spc="-5" dirty="0">
                <a:solidFill>
                  <a:srgbClr val="C00000"/>
                </a:solidFill>
                <a:latin typeface="+mn-lt"/>
                <a:cs typeface="Arial MT"/>
              </a:rPr>
              <a:t>position</a:t>
            </a:r>
            <a:r>
              <a:rPr sz="2400" dirty="0">
                <a:solidFill>
                  <a:srgbClr val="C00000"/>
                </a:solidFill>
                <a:latin typeface="+mn-lt"/>
                <a:cs typeface="Arial MT"/>
              </a:rPr>
              <a:t> </a:t>
            </a:r>
            <a:r>
              <a:rPr sz="2400" spc="-5" dirty="0">
                <a:solidFill>
                  <a:srgbClr val="C00000"/>
                </a:solidFill>
                <a:latin typeface="+mn-lt"/>
                <a:cs typeface="Arial MT"/>
              </a:rPr>
              <a:t>embedding</a:t>
            </a:r>
            <a:r>
              <a:rPr sz="2400" spc="-20" dirty="0">
                <a:solidFill>
                  <a:srgbClr val="C00000"/>
                </a:solidFill>
                <a:latin typeface="+mn-lt"/>
                <a:cs typeface="Arial MT"/>
              </a:rPr>
              <a:t> </a:t>
            </a:r>
            <a:r>
              <a:rPr sz="2400" spc="-5" dirty="0">
                <a:latin typeface="+mn-lt"/>
                <a:cs typeface="Arial MT"/>
              </a:rPr>
              <a:t>to</a:t>
            </a:r>
            <a:r>
              <a:rPr sz="2400" spc="-20" dirty="0">
                <a:latin typeface="+mn-lt"/>
                <a:cs typeface="Arial MT"/>
              </a:rPr>
              <a:t> </a:t>
            </a:r>
            <a:r>
              <a:rPr sz="2400" spc="-5" dirty="0">
                <a:latin typeface="+mn-lt"/>
                <a:cs typeface="Arial MT"/>
              </a:rPr>
              <a:t>the</a:t>
            </a:r>
            <a:r>
              <a:rPr sz="2400" spc="-20" dirty="0">
                <a:latin typeface="+mn-lt"/>
                <a:cs typeface="Arial MT"/>
              </a:rPr>
              <a:t> </a:t>
            </a:r>
            <a:r>
              <a:rPr sz="2400" spc="-5" dirty="0">
                <a:solidFill>
                  <a:srgbClr val="C00000"/>
                </a:solidFill>
                <a:latin typeface="+mn-lt"/>
                <a:cs typeface="Arial MT"/>
              </a:rPr>
              <a:t>word</a:t>
            </a:r>
            <a:r>
              <a:rPr sz="2400" spc="-20" dirty="0">
                <a:solidFill>
                  <a:srgbClr val="C00000"/>
                </a:solidFill>
                <a:latin typeface="+mn-lt"/>
                <a:cs typeface="Arial MT"/>
              </a:rPr>
              <a:t> </a:t>
            </a:r>
            <a:r>
              <a:rPr sz="2400" spc="-5" dirty="0">
                <a:solidFill>
                  <a:srgbClr val="C00000"/>
                </a:solidFill>
                <a:latin typeface="+mn-lt"/>
                <a:cs typeface="Arial MT"/>
              </a:rPr>
              <a:t>embedding</a:t>
            </a:r>
            <a:r>
              <a:rPr sz="2400" spc="-15" dirty="0">
                <a:solidFill>
                  <a:srgbClr val="C00000"/>
                </a:solidFill>
                <a:latin typeface="+mn-lt"/>
                <a:cs typeface="Arial MT"/>
              </a:rPr>
              <a:t> </a:t>
            </a:r>
            <a:r>
              <a:rPr sz="2400" dirty="0">
                <a:latin typeface="+mn-lt"/>
                <a:cs typeface="Arial MT"/>
              </a:rPr>
              <a:t>vector</a:t>
            </a:r>
            <a:endParaRPr lang="en-US" sz="2400" dirty="0">
              <a:latin typeface="+mn-lt"/>
              <a:cs typeface="Arial MT"/>
            </a:endParaRPr>
          </a:p>
          <a:p>
            <a:pPr marL="469900" marR="5080" indent="-320675">
              <a:lnSpc>
                <a:spcPct val="114599"/>
              </a:lnSpc>
              <a:spcBef>
                <a:spcPts val="100"/>
              </a:spcBef>
              <a:buFontTx/>
              <a:buChar char="●"/>
              <a:tabLst>
                <a:tab pos="469265" algn="l"/>
                <a:tab pos="469900" algn="l"/>
              </a:tabLst>
            </a:pPr>
            <a:r>
              <a:rPr lang="en-US" sz="2400" dirty="0">
                <a:latin typeface="+mn-lt"/>
                <a:cs typeface="Arial MT"/>
              </a:rPr>
              <a:t>Position embeddings can be </a:t>
            </a:r>
            <a:r>
              <a:rPr lang="en-US" sz="2400" dirty="0">
                <a:solidFill>
                  <a:srgbClr val="C00000"/>
                </a:solidFill>
                <a:latin typeface="+mn-lt"/>
                <a:cs typeface="Arial MT"/>
              </a:rPr>
              <a:t>fixed</a:t>
            </a:r>
            <a:r>
              <a:rPr lang="en-US" sz="2400" dirty="0">
                <a:latin typeface="+mn-lt"/>
                <a:cs typeface="Arial MT"/>
              </a:rPr>
              <a:t> (e.g., Sine or Cosine functions) or </a:t>
            </a:r>
            <a:r>
              <a:rPr lang="en-US" sz="2400" dirty="0">
                <a:solidFill>
                  <a:srgbClr val="C00000"/>
                </a:solidFill>
                <a:latin typeface="+mn-lt"/>
                <a:cs typeface="Arial MT"/>
              </a:rPr>
              <a:t>learnable</a:t>
            </a:r>
            <a:endParaRPr sz="2400" dirty="0">
              <a:solidFill>
                <a:srgbClr val="C00000"/>
              </a:solidFill>
              <a:latin typeface="+mn-lt"/>
              <a:cs typeface="Arial MT"/>
            </a:endParaRPr>
          </a:p>
          <a:p>
            <a:pPr>
              <a:spcBef>
                <a:spcPts val="35"/>
              </a:spcBef>
            </a:pPr>
            <a:endParaRPr sz="2800" dirty="0">
              <a:latin typeface="+mn-lt"/>
              <a:cs typeface="Arial MT"/>
            </a:endParaRPr>
          </a:p>
          <a:p>
            <a:pPr marL="12700" marR="107950">
              <a:lnSpc>
                <a:spcPct val="114599"/>
              </a:lnSpc>
              <a:spcBef>
                <a:spcPts val="5"/>
              </a:spcBef>
            </a:pPr>
            <a:r>
              <a:rPr lang="en-US" sz="2400" spc="-10" dirty="0">
                <a:latin typeface="+mn-lt"/>
                <a:cs typeface="Arial MT"/>
              </a:rPr>
              <a:t> </a:t>
            </a:r>
            <a:endParaRPr sz="2400" dirty="0">
              <a:latin typeface="+mn-lt"/>
              <a:cs typeface="Arial MT"/>
            </a:endParaRPr>
          </a:p>
        </p:txBody>
      </p:sp>
      <p:pic>
        <p:nvPicPr>
          <p:cNvPr id="4" name="object 4"/>
          <p:cNvPicPr/>
          <p:nvPr/>
        </p:nvPicPr>
        <p:blipFill>
          <a:blip r:embed="rId2" cstate="print"/>
          <a:stretch>
            <a:fillRect/>
          </a:stretch>
        </p:blipFill>
        <p:spPr>
          <a:xfrm>
            <a:off x="6969148" y="4025194"/>
            <a:ext cx="3218793" cy="643756"/>
          </a:xfrm>
          <a:prstGeom prst="rect">
            <a:avLst/>
          </a:prstGeom>
        </p:spPr>
      </p:pic>
      <p:pic>
        <p:nvPicPr>
          <p:cNvPr id="6" name="object 6"/>
          <p:cNvPicPr/>
          <p:nvPr/>
        </p:nvPicPr>
        <p:blipFill>
          <a:blip r:embed="rId3" cstate="print"/>
          <a:stretch>
            <a:fillRect/>
          </a:stretch>
        </p:blipFill>
        <p:spPr>
          <a:xfrm>
            <a:off x="7391401" y="3781921"/>
            <a:ext cx="3059513" cy="182104"/>
          </a:xfrm>
          <a:prstGeom prst="rect">
            <a:avLst/>
          </a:prstGeom>
        </p:spPr>
      </p:pic>
      <p:sp>
        <p:nvSpPr>
          <p:cNvPr id="13" name="object 13"/>
          <p:cNvSpPr txBox="1">
            <a:spLocks noGrp="1"/>
          </p:cNvSpPr>
          <p:nvPr>
            <p:ph type="ftr" sz="quarter" idx="5"/>
          </p:nvPr>
        </p:nvSpPr>
        <p:spPr>
          <a:xfrm>
            <a:off x="3108960" y="6377940"/>
            <a:ext cx="2926080" cy="342900"/>
          </a:xfrm>
          <a:prstGeom prst="rect">
            <a:avLst/>
          </a:prstGeom>
        </p:spPr>
        <p:txBody>
          <a:bodyPr vert="horz" wrap="square" lIns="0" tIns="0" rIns="0" bIns="0" rtlCol="0">
            <a:spAutoFit/>
          </a:bodyPr>
          <a:lstStyle>
            <a:defPPr>
              <a:defRPr kern="0"/>
            </a:defPPr>
            <a:lvl1pPr algn="ctr">
              <a:defRPr>
                <a:solidFill>
                  <a:schemeClr val="tx1">
                    <a:tint val="75000"/>
                  </a:schemeClr>
                </a:solidFill>
              </a:defRPr>
            </a:lvl1pPr>
          </a:lstStyle>
          <a:p>
            <a:pPr marL="12700">
              <a:spcBef>
                <a:spcPts val="70"/>
              </a:spcBef>
            </a:pPr>
            <a:endParaRPr spc="-25" dirty="0"/>
          </a:p>
        </p:txBody>
      </p:sp>
      <p:sp>
        <p:nvSpPr>
          <p:cNvPr id="14" name="object 14"/>
          <p:cNvSpPr txBox="1">
            <a:spLocks noGrp="1"/>
          </p:cNvSpPr>
          <p:nvPr>
            <p:ph type="sldNum" sz="quarter" idx="7"/>
          </p:nvPr>
        </p:nvSpPr>
        <p:spPr>
          <a:xfrm>
            <a:off x="6583680" y="6377940"/>
            <a:ext cx="2103120" cy="342900"/>
          </a:xfrm>
          <a:prstGeom prst="rect">
            <a:avLst/>
          </a:prstGeom>
        </p:spPr>
        <p:txBody>
          <a:bodyPr vert="horz" wrap="square" lIns="0" tIns="0" rIns="0" bIns="0" rtlCol="0">
            <a:spAutoFit/>
          </a:bodyPr>
          <a:lstStyle>
            <a:defPPr>
              <a:defRPr kern="0"/>
            </a:defPPr>
            <a:lvl1pPr algn="r">
              <a:defRPr>
                <a:solidFill>
                  <a:schemeClr val="tx1">
                    <a:tint val="75000"/>
                  </a:schemeClr>
                </a:solidFill>
              </a:defRPr>
            </a:lvl1pPr>
          </a:lstStyle>
          <a:p>
            <a:pPr marL="38100">
              <a:spcBef>
                <a:spcPts val="5"/>
              </a:spcBef>
            </a:pPr>
            <a:fld id="{B6F15528-21DE-4FAA-801E-634DDDAF4B2B}" type="slidenum">
              <a:rPr lang="en-US" smtClean="0"/>
              <a:pPr marL="38100">
                <a:spcBef>
                  <a:spcPts val="5"/>
                </a:spcBef>
              </a:pPr>
              <a:t>14</a:t>
            </a:fld>
            <a:endParaRPr dirty="0"/>
          </a:p>
        </p:txBody>
      </p:sp>
      <p:sp>
        <p:nvSpPr>
          <p:cNvPr id="5" name="object 4">
            <a:extLst>
              <a:ext uri="{FF2B5EF4-FFF2-40B4-BE49-F238E27FC236}">
                <a16:creationId xmlns:a16="http://schemas.microsoft.com/office/drawing/2014/main" id="{6E58F477-A0FA-29F6-2544-B4D7631CE0DB}"/>
              </a:ext>
            </a:extLst>
          </p:cNvPr>
          <p:cNvSpPr txBox="1"/>
          <p:nvPr/>
        </p:nvSpPr>
        <p:spPr>
          <a:xfrm>
            <a:off x="2057401" y="4162082"/>
            <a:ext cx="6900545" cy="1013739"/>
          </a:xfrm>
          <a:prstGeom prst="rect">
            <a:avLst/>
          </a:prstGeom>
        </p:spPr>
        <p:txBody>
          <a:bodyPr vert="horz" wrap="square" lIns="0" tIns="51435" rIns="0" bIns="0" rtlCol="0">
            <a:spAutoFit/>
          </a:bodyPr>
          <a:lstStyle/>
          <a:p>
            <a:pPr marL="38100">
              <a:spcBef>
                <a:spcPts val="405"/>
              </a:spcBef>
            </a:pPr>
            <a:r>
              <a:rPr sz="2000" spc="-50" dirty="0">
                <a:solidFill>
                  <a:srgbClr val="4B2E83"/>
                </a:solidFill>
                <a:latin typeface="Calibri"/>
                <a:cs typeface="Calibri"/>
              </a:rPr>
              <a:t> </a:t>
            </a:r>
            <a:r>
              <a:rPr sz="2000" b="1" dirty="0">
                <a:solidFill>
                  <a:srgbClr val="4B2E83"/>
                </a:solidFill>
                <a:latin typeface="Calibri"/>
                <a:cs typeface="Calibri"/>
              </a:rPr>
              <a:t>Sinusoidal</a:t>
            </a:r>
            <a:r>
              <a:rPr sz="2000" b="1" spc="-50" dirty="0">
                <a:solidFill>
                  <a:srgbClr val="4B2E83"/>
                </a:solidFill>
                <a:latin typeface="Calibri"/>
                <a:cs typeface="Calibri"/>
              </a:rPr>
              <a:t> </a:t>
            </a:r>
            <a:r>
              <a:rPr sz="2000" b="1" dirty="0">
                <a:solidFill>
                  <a:srgbClr val="4B2E83"/>
                </a:solidFill>
                <a:latin typeface="Calibri"/>
                <a:cs typeface="Calibri"/>
              </a:rPr>
              <a:t>position</a:t>
            </a:r>
            <a:r>
              <a:rPr sz="2000" b="1" spc="-55" dirty="0">
                <a:solidFill>
                  <a:srgbClr val="4B2E83"/>
                </a:solidFill>
                <a:latin typeface="Calibri"/>
                <a:cs typeface="Calibri"/>
              </a:rPr>
              <a:t> </a:t>
            </a:r>
            <a:r>
              <a:rPr sz="2000" b="1" spc="-10" dirty="0">
                <a:solidFill>
                  <a:srgbClr val="4B2E83"/>
                </a:solidFill>
                <a:latin typeface="Calibri"/>
                <a:cs typeface="Calibri"/>
              </a:rPr>
              <a:t>representation</a:t>
            </a:r>
            <a:endParaRPr sz="2000" dirty="0">
              <a:latin typeface="Calibri"/>
              <a:cs typeface="Calibri"/>
            </a:endParaRPr>
          </a:p>
          <a:p>
            <a:pPr marL="38100">
              <a:spcBef>
                <a:spcPts val="270"/>
              </a:spcBef>
              <a:tabLst>
                <a:tab pos="238125" algn="l"/>
              </a:tabLst>
            </a:pPr>
            <a:endParaRPr sz="2000" dirty="0">
              <a:latin typeface="Calibri"/>
              <a:cs typeface="Calibri"/>
            </a:endParaRPr>
          </a:p>
          <a:p>
            <a:pPr marL="419100" lvl="1">
              <a:tabLst>
                <a:tab pos="619125" algn="l"/>
              </a:tabLst>
            </a:pPr>
            <a:endParaRPr sz="2000" dirty="0">
              <a:latin typeface="Calibri"/>
              <a:cs typeface="Calibri"/>
            </a:endParaRPr>
          </a:p>
        </p:txBody>
      </p:sp>
      <p:pic>
        <p:nvPicPr>
          <p:cNvPr id="15" name="object 5">
            <a:extLst>
              <a:ext uri="{FF2B5EF4-FFF2-40B4-BE49-F238E27FC236}">
                <a16:creationId xmlns:a16="http://schemas.microsoft.com/office/drawing/2014/main" id="{2A12784F-BD55-377B-41BD-33E6238D076A}"/>
              </a:ext>
            </a:extLst>
          </p:cNvPr>
          <p:cNvPicPr/>
          <p:nvPr/>
        </p:nvPicPr>
        <p:blipFill>
          <a:blip r:embed="rId4" cstate="print"/>
          <a:stretch>
            <a:fillRect/>
          </a:stretch>
        </p:blipFill>
        <p:spPr>
          <a:xfrm>
            <a:off x="1771147" y="4730120"/>
            <a:ext cx="8849229" cy="1907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9226" y="540800"/>
            <a:ext cx="10515600" cy="689932"/>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dirty="0"/>
              <a:t>Combine</a:t>
            </a:r>
            <a:r>
              <a:rPr spc="-80" dirty="0"/>
              <a:t> </a:t>
            </a:r>
            <a:r>
              <a:rPr spc="-10" dirty="0"/>
              <a:t>Self-</a:t>
            </a:r>
            <a:r>
              <a:rPr dirty="0"/>
              <a:t>Attention</a:t>
            </a:r>
            <a:r>
              <a:rPr spc="-80" dirty="0"/>
              <a:t> </a:t>
            </a:r>
            <a:r>
              <a:rPr dirty="0"/>
              <a:t>with</a:t>
            </a:r>
            <a:r>
              <a:rPr spc="-85" dirty="0"/>
              <a:t> </a:t>
            </a:r>
            <a:r>
              <a:rPr spc="-10" dirty="0"/>
              <a:t>Nonlinearity</a:t>
            </a:r>
          </a:p>
        </p:txBody>
      </p:sp>
      <p:sp>
        <p:nvSpPr>
          <p:cNvPr id="3" name="object 3"/>
          <p:cNvSpPr txBox="1"/>
          <p:nvPr/>
        </p:nvSpPr>
        <p:spPr>
          <a:xfrm>
            <a:off x="729466" y="1392006"/>
            <a:ext cx="11291298" cy="3757439"/>
          </a:xfrm>
          <a:prstGeom prst="rect">
            <a:avLst/>
          </a:prstGeom>
        </p:spPr>
        <p:txBody>
          <a:bodyPr vert="horz" wrap="square" lIns="0" tIns="12700" rIns="0" bIns="0" rtlCol="0">
            <a:spAutoFit/>
          </a:bodyPr>
          <a:lstStyle/>
          <a:p>
            <a:pPr marL="50800">
              <a:spcBef>
                <a:spcPts val="100"/>
              </a:spcBef>
              <a:tabLst>
                <a:tab pos="250825" algn="l"/>
              </a:tabLst>
            </a:pPr>
            <a:r>
              <a:rPr sz="2400" b="1" spc="-20" dirty="0">
                <a:latin typeface="+mn-lt"/>
                <a:cs typeface="Calibri"/>
              </a:rPr>
              <a:t>Vanilla</a:t>
            </a:r>
            <a:r>
              <a:rPr sz="2400" b="1" dirty="0">
                <a:latin typeface="+mn-lt"/>
                <a:cs typeface="Calibri"/>
              </a:rPr>
              <a:t> </a:t>
            </a:r>
            <a:r>
              <a:rPr sz="2400" b="1" spc="-25" dirty="0">
                <a:latin typeface="+mn-lt"/>
                <a:cs typeface="Calibri"/>
              </a:rPr>
              <a:t>self-</a:t>
            </a:r>
            <a:r>
              <a:rPr sz="2400" b="1" spc="-10" dirty="0">
                <a:latin typeface="+mn-lt"/>
                <a:cs typeface="Calibri"/>
              </a:rPr>
              <a:t>attention</a:t>
            </a:r>
            <a:endParaRPr sz="2400" b="1" dirty="0">
              <a:latin typeface="+mn-lt"/>
              <a:cs typeface="Calibri"/>
            </a:endParaRPr>
          </a:p>
          <a:p>
            <a:pPr marL="631825" lvl="1" indent="-200025">
              <a:buChar char="•"/>
              <a:tabLst>
                <a:tab pos="631825" algn="l"/>
              </a:tabLst>
            </a:pPr>
            <a:r>
              <a:rPr lang="en-US" sz="2400" dirty="0">
                <a:latin typeface="Calibri"/>
                <a:cs typeface="Calibri"/>
              </a:rPr>
              <a:t>In </a:t>
            </a:r>
            <a:r>
              <a:rPr lang="en-US" sz="2400" spc="-10" dirty="0">
                <a:latin typeface="Calibri"/>
                <a:cs typeface="Calibri"/>
              </a:rPr>
              <a:t>Self-Attention </a:t>
            </a:r>
            <a:r>
              <a:rPr lang="en-US" sz="2400" dirty="0">
                <a:solidFill>
                  <a:srgbClr val="C00000"/>
                </a:solidFill>
                <a:latin typeface="Calibri"/>
                <a:cs typeface="Calibri"/>
              </a:rPr>
              <a:t>linear combination </a:t>
            </a:r>
            <a:r>
              <a:rPr lang="en-US" sz="2400" dirty="0">
                <a:latin typeface="Calibri"/>
                <a:cs typeface="Calibri"/>
              </a:rPr>
              <a:t>of other embeddings attends in each embedding </a:t>
            </a:r>
          </a:p>
          <a:p>
            <a:pPr marL="631825" lvl="1" indent="-200025">
              <a:buFontTx/>
              <a:buChar char="•"/>
              <a:tabLst>
                <a:tab pos="631825" algn="l"/>
              </a:tabLst>
            </a:pPr>
            <a:r>
              <a:rPr lang="en-US" sz="2400" spc="-10" dirty="0">
                <a:latin typeface="Calibri"/>
                <a:cs typeface="Calibri"/>
              </a:rPr>
              <a:t>Most real-world relations are </a:t>
            </a:r>
            <a:r>
              <a:rPr lang="en-US" sz="2400" spc="-10" dirty="0">
                <a:solidFill>
                  <a:srgbClr val="C00000"/>
                </a:solidFill>
                <a:latin typeface="Calibri"/>
                <a:cs typeface="Calibri"/>
              </a:rPr>
              <a:t>non-linear</a:t>
            </a:r>
          </a:p>
          <a:p>
            <a:pPr marL="631825" lvl="1" indent="-200025">
              <a:buChar char="•"/>
              <a:tabLst>
                <a:tab pos="631825" algn="l"/>
              </a:tabLst>
            </a:pPr>
            <a:endParaRPr lang="en-US" sz="2400" dirty="0">
              <a:latin typeface="Calibri"/>
              <a:cs typeface="Calibri"/>
            </a:endParaRPr>
          </a:p>
          <a:p>
            <a:pPr marL="631825" lvl="1" indent="-200025">
              <a:buChar char="•"/>
              <a:tabLst>
                <a:tab pos="631825" algn="l"/>
              </a:tabLst>
            </a:pPr>
            <a:endParaRPr lang="en-US" sz="2400" dirty="0">
              <a:latin typeface="Calibri"/>
              <a:cs typeface="Calibri"/>
            </a:endParaRPr>
          </a:p>
          <a:p>
            <a:pPr marL="631825" lvl="1" indent="-200025">
              <a:buChar char="•"/>
              <a:tabLst>
                <a:tab pos="631825" algn="l"/>
              </a:tabLst>
            </a:pPr>
            <a:endParaRPr lang="en-US" sz="2400" dirty="0">
              <a:latin typeface="Calibri"/>
              <a:cs typeface="Calibri"/>
            </a:endParaRPr>
          </a:p>
          <a:p>
            <a:pPr marL="431800" lvl="1">
              <a:tabLst>
                <a:tab pos="631825" algn="l"/>
              </a:tabLst>
            </a:pPr>
            <a:endParaRPr lang="en-US" sz="2400" spc="-20" dirty="0">
              <a:latin typeface="Calibri"/>
              <a:cs typeface="Calibri"/>
            </a:endParaRPr>
          </a:p>
          <a:p>
            <a:pPr marL="431800" lvl="1">
              <a:tabLst>
                <a:tab pos="631825" algn="l"/>
              </a:tabLst>
            </a:pPr>
            <a:r>
              <a:rPr lang="en-US" sz="2400" b="1" spc="-20" dirty="0">
                <a:latin typeface="+mn-lt"/>
                <a:cs typeface="Calibri"/>
              </a:rPr>
              <a:t>Solution</a:t>
            </a:r>
            <a:r>
              <a:rPr sz="2400" spc="-20" dirty="0">
                <a:latin typeface="+mn-lt"/>
                <a:cs typeface="Calibri"/>
              </a:rPr>
              <a:t>:</a:t>
            </a:r>
            <a:endParaRPr sz="2400" dirty="0">
              <a:latin typeface="+mn-lt"/>
              <a:cs typeface="Calibri"/>
            </a:endParaRPr>
          </a:p>
          <a:p>
            <a:pPr marL="631825" lvl="1" indent="-200025">
              <a:spcBef>
                <a:spcPts val="15"/>
              </a:spcBef>
              <a:buChar char="•"/>
              <a:tabLst>
                <a:tab pos="631825" algn="l"/>
              </a:tabLst>
            </a:pPr>
            <a:r>
              <a:rPr sz="2400" dirty="0">
                <a:latin typeface="+mn-lt"/>
                <a:cs typeface="Calibri"/>
              </a:rPr>
              <a:t>Add</a:t>
            </a:r>
            <a:r>
              <a:rPr sz="2400" spc="-35" dirty="0">
                <a:latin typeface="+mn-lt"/>
                <a:cs typeface="Calibri"/>
              </a:rPr>
              <a:t> </a:t>
            </a:r>
            <a:r>
              <a:rPr lang="en-US" sz="2400" dirty="0">
                <a:latin typeface="+mn-lt"/>
                <a:cs typeface="Calibri"/>
              </a:rPr>
              <a:t>a </a:t>
            </a:r>
            <a:r>
              <a:rPr lang="en-US" sz="2400" dirty="0">
                <a:solidFill>
                  <a:srgbClr val="C00000"/>
                </a:solidFill>
                <a:latin typeface="+mn-lt"/>
                <a:cs typeface="Calibri"/>
              </a:rPr>
              <a:t>Feed Forward Neural Network</a:t>
            </a:r>
            <a:r>
              <a:rPr sz="2400" spc="-35" dirty="0">
                <a:solidFill>
                  <a:srgbClr val="C00000"/>
                </a:solidFill>
                <a:latin typeface="+mn-lt"/>
                <a:cs typeface="Calibri"/>
              </a:rPr>
              <a:t> </a:t>
            </a:r>
            <a:r>
              <a:rPr lang="en-US" sz="2400" spc="-35" dirty="0">
                <a:latin typeface="+mn-lt"/>
                <a:cs typeface="Calibri"/>
              </a:rPr>
              <a:t>contains </a:t>
            </a:r>
            <a:r>
              <a:rPr lang="en-US" sz="2400" spc="-35" dirty="0">
                <a:solidFill>
                  <a:srgbClr val="C00000"/>
                </a:solidFill>
                <a:latin typeface="+mn-lt"/>
                <a:cs typeface="Calibri"/>
              </a:rPr>
              <a:t>non-linear</a:t>
            </a:r>
            <a:r>
              <a:rPr lang="en-US" sz="2400" spc="-35" dirty="0">
                <a:latin typeface="+mn-lt"/>
                <a:cs typeface="Calibri"/>
              </a:rPr>
              <a:t> </a:t>
            </a:r>
            <a:r>
              <a:rPr lang="en-US" sz="2400" spc="-35" dirty="0">
                <a:solidFill>
                  <a:srgbClr val="C00000"/>
                </a:solidFill>
                <a:latin typeface="+mn-lt"/>
                <a:cs typeface="Calibri"/>
              </a:rPr>
              <a:t>activation</a:t>
            </a:r>
            <a:r>
              <a:rPr lang="en-US" sz="2400" spc="-35" dirty="0">
                <a:latin typeface="+mn-lt"/>
                <a:cs typeface="Calibri"/>
              </a:rPr>
              <a:t> function</a:t>
            </a:r>
            <a:r>
              <a:rPr lang="en-US" sz="2400" dirty="0">
                <a:latin typeface="+mn-lt"/>
                <a:cs typeface="Calibri"/>
              </a:rPr>
              <a:t> </a:t>
            </a:r>
            <a:endParaRPr sz="2400" baseline="-19713" dirty="0">
              <a:latin typeface="+mn-lt"/>
              <a:cs typeface="Times New Roman"/>
            </a:endParaRPr>
          </a:p>
          <a:p>
            <a:pPr marL="431800" lvl="1">
              <a:spcBef>
                <a:spcPts val="385"/>
              </a:spcBef>
              <a:buSzPct val="93023"/>
              <a:tabLst>
                <a:tab pos="631825" algn="l"/>
              </a:tabLst>
            </a:pPr>
            <a:r>
              <a:rPr lang="en-US" sz="2400" i="1" dirty="0">
                <a:latin typeface="+mn-lt"/>
                <a:cs typeface="Times New Roman"/>
              </a:rPr>
              <a:t> </a:t>
            </a:r>
            <a:endParaRPr sz="2400" baseline="-19713" dirty="0">
              <a:latin typeface="+mn-lt"/>
              <a:cs typeface="Cambria"/>
            </a:endParaRPr>
          </a:p>
        </p:txBody>
      </p:sp>
      <p:pic>
        <p:nvPicPr>
          <p:cNvPr id="4" name="object 4"/>
          <p:cNvPicPr/>
          <p:nvPr/>
        </p:nvPicPr>
        <p:blipFill>
          <a:blip r:embed="rId2" cstate="print"/>
          <a:stretch>
            <a:fillRect/>
          </a:stretch>
        </p:blipFill>
        <p:spPr>
          <a:xfrm>
            <a:off x="8105080" y="4726166"/>
            <a:ext cx="2610866" cy="1991319"/>
          </a:xfrm>
          <a:prstGeom prst="rect">
            <a:avLst/>
          </a:prstGeom>
        </p:spPr>
      </p:pic>
      <p:sp>
        <p:nvSpPr>
          <p:cNvPr id="6" name="TextBox 5">
            <a:extLst>
              <a:ext uri="{FF2B5EF4-FFF2-40B4-BE49-F238E27FC236}">
                <a16:creationId xmlns:a16="http://schemas.microsoft.com/office/drawing/2014/main" id="{8AB2601C-663A-5D9C-47F6-18E9467052F3}"/>
              </a:ext>
            </a:extLst>
          </p:cNvPr>
          <p:cNvSpPr txBox="1"/>
          <p:nvPr/>
        </p:nvSpPr>
        <p:spPr>
          <a:xfrm>
            <a:off x="1374169" y="5367882"/>
            <a:ext cx="6097712"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000" dirty="0"/>
              <a:t>Each FF typically consists of two fully connected layers:</a:t>
            </a:r>
            <a:endParaRPr lang="en-US" altLang="en-US" sz="3200" dirty="0"/>
          </a:p>
          <a:p>
            <a:pPr marL="457200" lvl="1" indent="0" eaLnBrk="0" hangingPunct="0">
              <a:lnSpc>
                <a:spcPct val="100000"/>
              </a:lnSpc>
              <a:spcBef>
                <a:spcPct val="0"/>
              </a:spcBef>
              <a:buNone/>
            </a:pPr>
            <a:r>
              <a:rPr lang="en-US" altLang="en-US" sz="2000" dirty="0"/>
              <a:t>FFN(x)=</a:t>
            </a:r>
            <a:r>
              <a:rPr lang="en-US" altLang="en-US" sz="2000" dirty="0" err="1">
                <a:solidFill>
                  <a:srgbClr val="C00000"/>
                </a:solidFill>
              </a:rPr>
              <a:t>ReLU</a:t>
            </a:r>
            <a:r>
              <a:rPr lang="en-US" altLang="en-US" sz="2000" dirty="0"/>
              <a:t>(xW1+b1)W2+b2 </a:t>
            </a:r>
          </a:p>
        </p:txBody>
      </p:sp>
      <p:pic>
        <p:nvPicPr>
          <p:cNvPr id="5" name="Picture 4">
            <a:extLst>
              <a:ext uri="{FF2B5EF4-FFF2-40B4-BE49-F238E27FC236}">
                <a16:creationId xmlns:a16="http://schemas.microsoft.com/office/drawing/2014/main" id="{A3978084-3DC0-C901-E37E-1E01C0F770F1}"/>
              </a:ext>
            </a:extLst>
          </p:cNvPr>
          <p:cNvPicPr>
            <a:picLocks noChangeAspect="1"/>
          </p:cNvPicPr>
          <p:nvPr/>
        </p:nvPicPr>
        <p:blipFill>
          <a:blip r:embed="rId3"/>
          <a:stretch>
            <a:fillRect/>
          </a:stretch>
        </p:blipFill>
        <p:spPr>
          <a:xfrm>
            <a:off x="6493267" y="2533440"/>
            <a:ext cx="4785837" cy="1626961"/>
          </a:xfrm>
          <a:prstGeom prst="rect">
            <a:avLst/>
          </a:prstGeom>
        </p:spPr>
      </p:pic>
      <p:sp>
        <p:nvSpPr>
          <p:cNvPr id="8" name="TextBox 7">
            <a:extLst>
              <a:ext uri="{FF2B5EF4-FFF2-40B4-BE49-F238E27FC236}">
                <a16:creationId xmlns:a16="http://schemas.microsoft.com/office/drawing/2014/main" id="{179C5077-0E4F-F925-B2D9-354AE270633C}"/>
              </a:ext>
            </a:extLst>
          </p:cNvPr>
          <p:cNvSpPr txBox="1"/>
          <p:nvPr/>
        </p:nvSpPr>
        <p:spPr>
          <a:xfrm>
            <a:off x="729466" y="3059668"/>
            <a:ext cx="6097712" cy="369332"/>
          </a:xfrm>
          <a:prstGeom prst="rect">
            <a:avLst/>
          </a:prstGeom>
          <a:noFill/>
        </p:spPr>
        <p:txBody>
          <a:bodyPr wrap="square">
            <a:spAutoFit/>
          </a:bodyPr>
          <a:lstStyle/>
          <a:p>
            <a:r>
              <a:rPr lang="en-US" sz="1800" dirty="0">
                <a:latin typeface="Calibri"/>
                <a:cs typeface="Calibri"/>
              </a:rPr>
              <a:t>E(monarch) </a:t>
            </a:r>
            <a:r>
              <a:rPr lang="en-US" sz="1800" dirty="0">
                <a:latin typeface="Calibri"/>
                <a:cs typeface="Calibri"/>
                <a:sym typeface="Wingdings" panose="05000000000000000000" pitchFamily="2" charset="2"/>
              </a:rPr>
              <a:t></a:t>
            </a:r>
            <a:r>
              <a:rPr lang="en-US" sz="1800" dirty="0">
                <a:latin typeface="Calibri"/>
                <a:cs typeface="Calibri"/>
              </a:rPr>
              <a:t> E(monarch) + 0.7 V(female) + 0.3V(princess)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4ECC-14C1-9E3A-59C0-02805D806387}"/>
              </a:ext>
            </a:extLst>
          </p:cNvPr>
          <p:cNvSpPr>
            <a:spLocks noGrp="1"/>
          </p:cNvSpPr>
          <p:nvPr>
            <p:ph type="title"/>
          </p:nvPr>
        </p:nvSpPr>
        <p:spPr>
          <a:xfrm>
            <a:off x="660550" y="679916"/>
            <a:ext cx="7433309" cy="461665"/>
          </a:xfrm>
        </p:spPr>
        <p:txBody>
          <a:bodyPr/>
          <a:lstStyle/>
          <a:p>
            <a:r>
              <a:rPr lang="en-US" dirty="0"/>
              <a:t>Masked</a:t>
            </a:r>
            <a:r>
              <a:rPr lang="en-US" spc="-135" dirty="0"/>
              <a:t> </a:t>
            </a:r>
            <a:r>
              <a:rPr lang="en-US" spc="-10" dirty="0"/>
              <a:t>Attention</a:t>
            </a:r>
            <a:endParaRPr lang="en-US" dirty="0"/>
          </a:p>
        </p:txBody>
      </p:sp>
      <p:sp>
        <p:nvSpPr>
          <p:cNvPr id="4" name="Rectangle 1">
            <a:extLst>
              <a:ext uri="{FF2B5EF4-FFF2-40B4-BE49-F238E27FC236}">
                <a16:creationId xmlns:a16="http://schemas.microsoft.com/office/drawing/2014/main" id="{A4B2E71F-EA03-F451-72D7-34FA5E0E1C81}"/>
              </a:ext>
            </a:extLst>
          </p:cNvPr>
          <p:cNvSpPr>
            <a:spLocks noGrp="1" noChangeArrowheads="1"/>
          </p:cNvSpPr>
          <p:nvPr>
            <p:ph type="body" idx="1"/>
          </p:nvPr>
        </p:nvSpPr>
        <p:spPr bwMode="auto">
          <a:xfrm>
            <a:off x="750013" y="1288094"/>
            <a:ext cx="10781437"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hangingPunct="0">
              <a:lnSpc>
                <a:spcPct val="100000"/>
              </a:lnSpc>
              <a:spcBef>
                <a:spcPct val="0"/>
              </a:spcBef>
              <a:buNone/>
            </a:pPr>
            <a:r>
              <a:rPr lang="en-US" altLang="en-US" sz="2400" dirty="0"/>
              <a:t>In </a:t>
            </a:r>
            <a:r>
              <a:rPr lang="en-US" altLang="en-US" sz="2400" dirty="0">
                <a:solidFill>
                  <a:srgbClr val="C00000"/>
                </a:solidFill>
              </a:rPr>
              <a:t>autoregressive</a:t>
            </a:r>
            <a:r>
              <a:rPr lang="en-US" altLang="en-US" sz="2400" dirty="0"/>
              <a:t> text generation, the </a:t>
            </a:r>
            <a:r>
              <a:rPr lang="en-US" altLang="en-US" sz="2400" dirty="0">
                <a:solidFill>
                  <a:srgbClr val="C00000"/>
                </a:solidFill>
              </a:rPr>
              <a:t>decoder</a:t>
            </a:r>
            <a:r>
              <a:rPr lang="en-US" altLang="en-US" sz="2400" dirty="0"/>
              <a:t> model generates one token at a time by considering previous tokens. The model should </a:t>
            </a:r>
            <a:r>
              <a:rPr lang="en-US" altLang="en-US" sz="2400" dirty="0">
                <a:solidFill>
                  <a:srgbClr val="C00000"/>
                </a:solidFill>
              </a:rPr>
              <a:t>not "look ahead" </a:t>
            </a:r>
            <a:r>
              <a:rPr lang="en-US" altLang="en-US" sz="2400" dirty="0"/>
              <a:t>at future tokens when making predictions about the current token:</a:t>
            </a:r>
          </a:p>
          <a:p>
            <a:pPr algn="l" rtl="0" eaLnBrk="0" fontAlgn="base" hangingPunct="0">
              <a:spcBef>
                <a:spcPct val="0"/>
              </a:spcBef>
              <a:spcAft>
                <a:spcPct val="0"/>
              </a:spcAft>
              <a:buFontTx/>
              <a:buChar char="•"/>
            </a:pPr>
            <a:r>
              <a:rPr lang="en-US" altLang="en-US" sz="2400" dirty="0"/>
              <a:t>A </a:t>
            </a:r>
            <a:r>
              <a:rPr lang="en-US" altLang="en-US" sz="2400" dirty="0">
                <a:solidFill>
                  <a:srgbClr val="C00000"/>
                </a:solidFill>
              </a:rPr>
              <a:t>mask</a:t>
            </a:r>
            <a:r>
              <a:rPr lang="en-US" altLang="en-US" sz="2400" dirty="0"/>
              <a:t> is applied to the attention mechanism, ensuring that the model only attends to </a:t>
            </a:r>
            <a:r>
              <a:rPr lang="en-US" altLang="en-US" sz="2400" dirty="0">
                <a:solidFill>
                  <a:srgbClr val="C00000"/>
                </a:solidFill>
              </a:rPr>
              <a:t>previous</a:t>
            </a:r>
            <a:r>
              <a:rPr lang="en-US" altLang="en-US" sz="2400" dirty="0"/>
              <a:t> tokens, but not any future ones. </a:t>
            </a:r>
          </a:p>
          <a:p>
            <a:pPr algn="l" rtl="0" eaLnBrk="0" fontAlgn="base" hangingPunct="0">
              <a:spcBef>
                <a:spcPct val="0"/>
              </a:spcBef>
              <a:spcAft>
                <a:spcPct val="0"/>
              </a:spcAft>
              <a:buFontTx/>
              <a:buChar char="•"/>
            </a:pPr>
            <a:r>
              <a:rPr lang="en-US" altLang="en-US" sz="2400" dirty="0"/>
              <a:t>These positions corresponding to future tokens usually are set to a </a:t>
            </a:r>
            <a:r>
              <a:rPr lang="en-US" altLang="en-US" sz="2400" dirty="0">
                <a:solidFill>
                  <a:srgbClr val="C00000"/>
                </a:solidFill>
              </a:rPr>
              <a:t>very low value</a:t>
            </a:r>
            <a:r>
              <a:rPr lang="en-US" altLang="en-US" sz="2400" dirty="0"/>
              <a:t>, preventing the model from attending to them.</a:t>
            </a:r>
          </a:p>
          <a:p>
            <a:pPr marL="0" indent="0" eaLnBrk="0" hangingPunct="0">
              <a:lnSpc>
                <a:spcPct val="100000"/>
              </a:lnSpc>
              <a:spcBef>
                <a:spcPct val="0"/>
              </a:spcBef>
              <a:buFontTx/>
              <a:buChar char="•"/>
            </a:pPr>
            <a:endParaRPr lang="en-US" altLang="en-US" sz="2400" dirty="0"/>
          </a:p>
        </p:txBody>
      </p:sp>
      <p:pic>
        <p:nvPicPr>
          <p:cNvPr id="7" name="Picture 6">
            <a:extLst>
              <a:ext uri="{FF2B5EF4-FFF2-40B4-BE49-F238E27FC236}">
                <a16:creationId xmlns:a16="http://schemas.microsoft.com/office/drawing/2014/main" id="{885F2197-C82C-D953-7797-23E487CBC2CF}"/>
              </a:ext>
            </a:extLst>
          </p:cNvPr>
          <p:cNvPicPr>
            <a:picLocks noChangeAspect="1"/>
          </p:cNvPicPr>
          <p:nvPr/>
        </p:nvPicPr>
        <p:blipFill>
          <a:blip r:embed="rId2"/>
          <a:stretch>
            <a:fillRect/>
          </a:stretch>
        </p:blipFill>
        <p:spPr>
          <a:xfrm>
            <a:off x="6002548" y="3949849"/>
            <a:ext cx="5439439" cy="2752302"/>
          </a:xfrm>
          <a:prstGeom prst="rect">
            <a:avLst/>
          </a:prstGeom>
        </p:spPr>
      </p:pic>
      <p:pic>
        <p:nvPicPr>
          <p:cNvPr id="11" name="Picture 10">
            <a:extLst>
              <a:ext uri="{FF2B5EF4-FFF2-40B4-BE49-F238E27FC236}">
                <a16:creationId xmlns:a16="http://schemas.microsoft.com/office/drawing/2014/main" id="{4EDAA993-5A1C-3CEE-D6C5-A0473379BE1D}"/>
              </a:ext>
            </a:extLst>
          </p:cNvPr>
          <p:cNvPicPr>
            <a:picLocks noChangeAspect="1"/>
          </p:cNvPicPr>
          <p:nvPr/>
        </p:nvPicPr>
        <p:blipFill>
          <a:blip r:embed="rId3"/>
          <a:stretch>
            <a:fillRect/>
          </a:stretch>
        </p:blipFill>
        <p:spPr>
          <a:xfrm>
            <a:off x="1410930" y="3949849"/>
            <a:ext cx="2746320" cy="2670651"/>
          </a:xfrm>
          <a:prstGeom prst="rect">
            <a:avLst/>
          </a:prstGeom>
        </p:spPr>
      </p:pic>
    </p:spTree>
    <p:extLst>
      <p:ext uri="{BB962C8B-B14F-4D97-AF65-F5344CB8AC3E}">
        <p14:creationId xmlns:p14="http://schemas.microsoft.com/office/powerpoint/2010/main" val="405070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D253-4D5D-21CC-E24B-CFDF368205F5}"/>
              </a:ext>
            </a:extLst>
          </p:cNvPr>
          <p:cNvSpPr>
            <a:spLocks noGrp="1"/>
          </p:cNvSpPr>
          <p:nvPr>
            <p:ph type="title"/>
          </p:nvPr>
        </p:nvSpPr>
        <p:spPr/>
        <p:txBody>
          <a:bodyPr/>
          <a:lstStyle/>
          <a:p>
            <a:r>
              <a:rPr lang="en-US" dirty="0"/>
              <a:t>A Transformer Architecture</a:t>
            </a:r>
          </a:p>
        </p:txBody>
      </p:sp>
      <p:pic>
        <p:nvPicPr>
          <p:cNvPr id="5" name="Content Placeholder 4" descr="A diagram of a process&#10;&#10;Description automatically generated">
            <a:extLst>
              <a:ext uri="{FF2B5EF4-FFF2-40B4-BE49-F238E27FC236}">
                <a16:creationId xmlns:a16="http://schemas.microsoft.com/office/drawing/2014/main" id="{05921510-B6D1-2D08-FB70-5645C4CBA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9379" y="3579681"/>
            <a:ext cx="4378629" cy="3187165"/>
          </a:xfrm>
        </p:spPr>
      </p:pic>
      <p:sp>
        <p:nvSpPr>
          <p:cNvPr id="4" name="TextBox 3">
            <a:extLst>
              <a:ext uri="{FF2B5EF4-FFF2-40B4-BE49-F238E27FC236}">
                <a16:creationId xmlns:a16="http://schemas.microsoft.com/office/drawing/2014/main" id="{719803C0-A618-299C-1083-184C9A9EF1AC}"/>
              </a:ext>
            </a:extLst>
          </p:cNvPr>
          <p:cNvSpPr txBox="1"/>
          <p:nvPr/>
        </p:nvSpPr>
        <p:spPr>
          <a:xfrm>
            <a:off x="838199" y="1684736"/>
            <a:ext cx="10648309" cy="1569660"/>
          </a:xfrm>
          <a:prstGeom prst="rect">
            <a:avLst/>
          </a:prstGeom>
          <a:noFill/>
        </p:spPr>
        <p:txBody>
          <a:bodyPr wrap="square">
            <a:spAutoFit/>
          </a:bodyPr>
          <a:lstStyle/>
          <a:p>
            <a:pPr marL="285750" indent="-285750">
              <a:buFont typeface="Arial" panose="020B0604020202020204" pitchFamily="34" charset="0"/>
              <a:buChar char="•"/>
            </a:pPr>
            <a:r>
              <a:rPr lang="en-US" sz="2400" dirty="0"/>
              <a:t>The Transformer architecture is a </a:t>
            </a:r>
            <a:r>
              <a:rPr lang="en-US" sz="2400" dirty="0">
                <a:solidFill>
                  <a:srgbClr val="C00000"/>
                </a:solidFill>
              </a:rPr>
              <a:t>deep learning </a:t>
            </a:r>
            <a:r>
              <a:rPr lang="en-US" sz="2400" dirty="0"/>
              <a:t>model </a:t>
            </a:r>
          </a:p>
          <a:p>
            <a:pPr marL="285750" indent="-285750">
              <a:buFont typeface="Arial" panose="020B0604020202020204" pitchFamily="34" charset="0"/>
              <a:buChar char="•"/>
            </a:pPr>
            <a:r>
              <a:rPr lang="en-US" sz="2400" dirty="0"/>
              <a:t>It introduced in the paper “</a:t>
            </a:r>
            <a:r>
              <a:rPr lang="en-US" sz="2400" dirty="0">
                <a:solidFill>
                  <a:srgbClr val="C00000"/>
                </a:solidFill>
              </a:rPr>
              <a:t>Attention is All You Need</a:t>
            </a:r>
            <a:r>
              <a:rPr lang="en-US" sz="2400" dirty="0"/>
              <a:t>” (Vaswani et al. in 2017). </a:t>
            </a:r>
          </a:p>
          <a:p>
            <a:pPr marL="285750" indent="-285750">
              <a:buFont typeface="Arial" panose="020B0604020202020204" pitchFamily="34" charset="0"/>
              <a:buChar char="•"/>
            </a:pPr>
            <a:r>
              <a:rPr lang="en-US" sz="2400" dirty="0"/>
              <a:t>It </a:t>
            </a:r>
            <a:r>
              <a:rPr lang="en-US" sz="2400" dirty="0">
                <a:solidFill>
                  <a:srgbClr val="C00000"/>
                </a:solidFill>
              </a:rPr>
              <a:t>revolutionized</a:t>
            </a:r>
            <a:r>
              <a:rPr lang="en-US" sz="2400" dirty="0"/>
              <a:t> natural language processing (NLP) tasks</a:t>
            </a:r>
          </a:p>
          <a:p>
            <a:pPr marL="285750" indent="-285750">
              <a:buFont typeface="Arial" panose="020B0604020202020204" pitchFamily="34" charset="0"/>
              <a:buChar char="•"/>
            </a:pPr>
            <a:r>
              <a:rPr lang="en-US" sz="2400" dirty="0"/>
              <a:t>It uses </a:t>
            </a:r>
            <a:r>
              <a:rPr lang="en-US" sz="2400" dirty="0">
                <a:solidFill>
                  <a:srgbClr val="C00000"/>
                </a:solidFill>
              </a:rPr>
              <a:t>various attention</a:t>
            </a:r>
            <a:r>
              <a:rPr lang="en-US" sz="2400" dirty="0"/>
              <a:t> mechanisms </a:t>
            </a:r>
          </a:p>
        </p:txBody>
      </p:sp>
    </p:spTree>
    <p:extLst>
      <p:ext uri="{BB962C8B-B14F-4D97-AF65-F5344CB8AC3E}">
        <p14:creationId xmlns:p14="http://schemas.microsoft.com/office/powerpoint/2010/main" val="172593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178" y="347731"/>
            <a:ext cx="7004407" cy="5636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4000" dirty="0"/>
              <a:t>Encoder</a:t>
            </a:r>
            <a:r>
              <a:rPr sz="4000" spc="-184" dirty="0"/>
              <a:t> </a:t>
            </a:r>
            <a:r>
              <a:rPr sz="4000" spc="-8" dirty="0"/>
              <a:t>Model</a:t>
            </a:r>
          </a:p>
        </p:txBody>
      </p:sp>
      <p:grpSp>
        <p:nvGrpSpPr>
          <p:cNvPr id="7" name="object 7"/>
          <p:cNvGrpSpPr/>
          <p:nvPr/>
        </p:nvGrpSpPr>
        <p:grpSpPr>
          <a:xfrm>
            <a:off x="8711109" y="3631257"/>
            <a:ext cx="3114786" cy="3031234"/>
            <a:chOff x="7747166" y="2178100"/>
            <a:chExt cx="4153048" cy="4041645"/>
          </a:xfrm>
        </p:grpSpPr>
        <p:pic>
          <p:nvPicPr>
            <p:cNvPr id="8" name="object 8"/>
            <p:cNvPicPr/>
            <p:nvPr/>
          </p:nvPicPr>
          <p:blipFill>
            <a:blip r:embed="rId2" cstate="print"/>
            <a:stretch>
              <a:fillRect/>
            </a:stretch>
          </p:blipFill>
          <p:spPr>
            <a:xfrm>
              <a:off x="10246880" y="2178100"/>
              <a:ext cx="1653334" cy="3053657"/>
            </a:xfrm>
            <a:prstGeom prst="rect">
              <a:avLst/>
            </a:prstGeom>
          </p:spPr>
        </p:pic>
        <p:pic>
          <p:nvPicPr>
            <p:cNvPr id="9" name="object 9"/>
            <p:cNvPicPr/>
            <p:nvPr/>
          </p:nvPicPr>
          <p:blipFill>
            <a:blip r:embed="rId3" cstate="print"/>
            <a:stretch>
              <a:fillRect/>
            </a:stretch>
          </p:blipFill>
          <p:spPr>
            <a:xfrm>
              <a:off x="7747166" y="3361984"/>
              <a:ext cx="2045898" cy="2857761"/>
            </a:xfrm>
            <a:prstGeom prst="rect">
              <a:avLst/>
            </a:prstGeom>
          </p:spPr>
        </p:pic>
        <p:sp>
          <p:nvSpPr>
            <p:cNvPr id="10" name="object 10"/>
            <p:cNvSpPr/>
            <p:nvPr/>
          </p:nvSpPr>
          <p:spPr>
            <a:xfrm>
              <a:off x="9660369" y="3414826"/>
              <a:ext cx="1217295" cy="200025"/>
            </a:xfrm>
            <a:custGeom>
              <a:avLst/>
              <a:gdLst/>
              <a:ahLst/>
              <a:cxnLst/>
              <a:rect l="l" t="t" r="r" b="b"/>
              <a:pathLst>
                <a:path w="1217295" h="200025">
                  <a:moveTo>
                    <a:pt x="1130456" y="171295"/>
                  </a:moveTo>
                  <a:lnTo>
                    <a:pt x="1126871" y="199644"/>
                  </a:lnTo>
                  <a:lnTo>
                    <a:pt x="1202471" y="173088"/>
                  </a:lnTo>
                  <a:lnTo>
                    <a:pt x="1144638" y="173088"/>
                  </a:lnTo>
                  <a:lnTo>
                    <a:pt x="1130456" y="171295"/>
                  </a:lnTo>
                  <a:close/>
                </a:path>
                <a:path w="1217295" h="200025">
                  <a:moveTo>
                    <a:pt x="1134042" y="142949"/>
                  </a:moveTo>
                  <a:lnTo>
                    <a:pt x="1130456" y="171295"/>
                  </a:lnTo>
                  <a:lnTo>
                    <a:pt x="1144638" y="173088"/>
                  </a:lnTo>
                  <a:lnTo>
                    <a:pt x="1148219" y="144741"/>
                  </a:lnTo>
                  <a:lnTo>
                    <a:pt x="1134042" y="142949"/>
                  </a:lnTo>
                  <a:close/>
                </a:path>
                <a:path w="1217295" h="200025">
                  <a:moveTo>
                    <a:pt x="1137627" y="114604"/>
                  </a:moveTo>
                  <a:lnTo>
                    <a:pt x="1134042" y="142949"/>
                  </a:lnTo>
                  <a:lnTo>
                    <a:pt x="1148219" y="144741"/>
                  </a:lnTo>
                  <a:lnTo>
                    <a:pt x="1144638" y="173088"/>
                  </a:lnTo>
                  <a:lnTo>
                    <a:pt x="1202471" y="173088"/>
                  </a:lnTo>
                  <a:lnTo>
                    <a:pt x="1217295" y="167881"/>
                  </a:lnTo>
                  <a:lnTo>
                    <a:pt x="1137627" y="114604"/>
                  </a:lnTo>
                  <a:close/>
                </a:path>
                <a:path w="1217295" h="200025">
                  <a:moveTo>
                    <a:pt x="3581" y="0"/>
                  </a:moveTo>
                  <a:lnTo>
                    <a:pt x="0" y="28346"/>
                  </a:lnTo>
                  <a:lnTo>
                    <a:pt x="1130456" y="171295"/>
                  </a:lnTo>
                  <a:lnTo>
                    <a:pt x="1134042" y="142949"/>
                  </a:lnTo>
                  <a:lnTo>
                    <a:pt x="3581" y="0"/>
                  </a:lnTo>
                  <a:close/>
                </a:path>
              </a:pathLst>
            </a:custGeom>
            <a:solidFill>
              <a:srgbClr val="4472C4"/>
            </a:solidFill>
          </p:spPr>
          <p:txBody>
            <a:bodyPr wrap="square" lIns="0" tIns="0" rIns="0" bIns="0" rtlCol="0"/>
            <a:lstStyle/>
            <a:p>
              <a:endParaRPr/>
            </a:p>
          </p:txBody>
        </p:sp>
      </p:grpSp>
      <p:sp>
        <p:nvSpPr>
          <p:cNvPr id="5" name="object 3">
            <a:extLst>
              <a:ext uri="{FF2B5EF4-FFF2-40B4-BE49-F238E27FC236}">
                <a16:creationId xmlns:a16="http://schemas.microsoft.com/office/drawing/2014/main" id="{BF30E88D-51D8-8DFE-CF77-FC2BAFB31A52}"/>
              </a:ext>
            </a:extLst>
          </p:cNvPr>
          <p:cNvSpPr txBox="1"/>
          <p:nvPr/>
        </p:nvSpPr>
        <p:spPr>
          <a:xfrm>
            <a:off x="1097179" y="1506737"/>
            <a:ext cx="7954354" cy="4472635"/>
          </a:xfrm>
          <a:prstGeom prst="rect">
            <a:avLst/>
          </a:prstGeom>
        </p:spPr>
        <p:txBody>
          <a:bodyPr vert="horz" wrap="square" lIns="0" tIns="9525" rIns="0" bIns="0" rtlCol="0">
            <a:spAutoFit/>
          </a:bodyPr>
          <a:lstStyle/>
          <a:p>
            <a:pPr marL="266700" lvl="1">
              <a:spcBef>
                <a:spcPts val="45"/>
              </a:spcBef>
              <a:tabLst>
                <a:tab pos="390049" algn="l"/>
              </a:tabLst>
            </a:pPr>
            <a:r>
              <a:rPr sz="2400" dirty="0">
                <a:latin typeface="Calibri"/>
                <a:cs typeface="Calibri"/>
              </a:rPr>
              <a:t>1.</a:t>
            </a:r>
            <a:r>
              <a:rPr sz="2400" spc="-26" dirty="0">
                <a:latin typeface="Calibri"/>
                <a:cs typeface="Calibri"/>
              </a:rPr>
              <a:t> </a:t>
            </a:r>
            <a:r>
              <a:rPr sz="2400" spc="-26" dirty="0">
                <a:solidFill>
                  <a:srgbClr val="C00000"/>
                </a:solidFill>
                <a:latin typeface="Calibri"/>
                <a:cs typeface="Calibri"/>
              </a:rPr>
              <a:t>Self-</a:t>
            </a:r>
            <a:r>
              <a:rPr sz="2400" spc="-8" dirty="0">
                <a:solidFill>
                  <a:srgbClr val="C00000"/>
                </a:solidFill>
                <a:latin typeface="Calibri"/>
                <a:cs typeface="Calibri"/>
              </a:rPr>
              <a:t>attention</a:t>
            </a:r>
            <a:r>
              <a:rPr sz="2400" spc="-26" dirty="0">
                <a:solidFill>
                  <a:srgbClr val="C00000"/>
                </a:solidFill>
                <a:latin typeface="Calibri"/>
                <a:cs typeface="Calibri"/>
              </a:rPr>
              <a:t> </a:t>
            </a:r>
            <a:r>
              <a:rPr lang="en-US" sz="2400" spc="-15" dirty="0">
                <a:latin typeface="Calibri"/>
                <a:cs typeface="Calibri"/>
              </a:rPr>
              <a:t>mechanism is used to </a:t>
            </a:r>
            <a:r>
              <a:rPr lang="en-US" sz="2400" spc="-15" dirty="0">
                <a:solidFill>
                  <a:srgbClr val="C00000"/>
                </a:solidFill>
                <a:latin typeface="Calibri"/>
                <a:cs typeface="Calibri"/>
              </a:rPr>
              <a:t>encodes context</a:t>
            </a:r>
            <a:endParaRPr sz="2400" dirty="0">
              <a:solidFill>
                <a:srgbClr val="C00000"/>
              </a:solidFill>
              <a:latin typeface="Calibri"/>
              <a:cs typeface="Calibri"/>
            </a:endParaRPr>
          </a:p>
          <a:p>
            <a:pPr marL="266700" lvl="1">
              <a:spcBef>
                <a:spcPts val="105"/>
              </a:spcBef>
              <a:tabLst>
                <a:tab pos="390049" algn="l"/>
              </a:tabLst>
            </a:pPr>
            <a:r>
              <a:rPr sz="2400" dirty="0">
                <a:latin typeface="Calibri"/>
                <a:cs typeface="Calibri"/>
              </a:rPr>
              <a:t>2.</a:t>
            </a:r>
            <a:r>
              <a:rPr sz="2400" spc="-56" dirty="0">
                <a:latin typeface="Calibri"/>
                <a:cs typeface="Calibri"/>
              </a:rPr>
              <a:t> </a:t>
            </a:r>
            <a:r>
              <a:rPr sz="2400" spc="-8" dirty="0">
                <a:solidFill>
                  <a:srgbClr val="C00000"/>
                </a:solidFill>
                <a:latin typeface="Calibri"/>
                <a:cs typeface="Calibri"/>
              </a:rPr>
              <a:t>Feedforward</a:t>
            </a:r>
            <a:r>
              <a:rPr sz="2400" spc="-56" dirty="0">
                <a:latin typeface="Calibri"/>
                <a:cs typeface="Calibri"/>
              </a:rPr>
              <a:t> </a:t>
            </a:r>
            <a:r>
              <a:rPr lang="en-US" sz="2400" spc="-15" dirty="0">
                <a:latin typeface="Calibri"/>
                <a:cs typeface="Calibri"/>
              </a:rPr>
              <a:t>network is used to provide </a:t>
            </a:r>
            <a:r>
              <a:rPr lang="en-US" sz="2400" spc="-15" dirty="0">
                <a:solidFill>
                  <a:srgbClr val="C00000"/>
                </a:solidFill>
                <a:latin typeface="Calibri"/>
                <a:cs typeface="Calibri"/>
              </a:rPr>
              <a:t>non-linearity</a:t>
            </a:r>
          </a:p>
          <a:p>
            <a:pPr marL="266700" lvl="1">
              <a:spcBef>
                <a:spcPts val="105"/>
              </a:spcBef>
              <a:tabLst>
                <a:tab pos="390049" algn="l"/>
              </a:tabLst>
            </a:pPr>
            <a:r>
              <a:rPr lang="en-US" sz="2400" spc="-15" dirty="0">
                <a:solidFill>
                  <a:srgbClr val="C00000"/>
                </a:solidFill>
                <a:latin typeface="Calibri"/>
                <a:cs typeface="Calibri"/>
              </a:rPr>
              <a:t>3. </a:t>
            </a:r>
            <a:r>
              <a:rPr lang="en-US" sz="2400" spc="-15" dirty="0">
                <a:latin typeface="Calibri"/>
                <a:cs typeface="Calibri"/>
              </a:rPr>
              <a:t>Residual connections and </a:t>
            </a:r>
            <a:r>
              <a:rPr lang="en-US" sz="2400" spc="-15" dirty="0">
                <a:solidFill>
                  <a:srgbClr val="C00000"/>
                </a:solidFill>
                <a:latin typeface="Calibri"/>
                <a:cs typeface="Calibri"/>
              </a:rPr>
              <a:t>normalization</a:t>
            </a:r>
          </a:p>
          <a:p>
            <a:pPr marL="266700" lvl="1">
              <a:spcBef>
                <a:spcPts val="105"/>
              </a:spcBef>
              <a:tabLst>
                <a:tab pos="390049" algn="l"/>
              </a:tabLst>
            </a:pPr>
            <a:endParaRPr lang="en-US" sz="2400" spc="-15" dirty="0">
              <a:solidFill>
                <a:srgbClr val="C00000"/>
              </a:solidFill>
              <a:latin typeface="Calibri"/>
              <a:cs typeface="Calibri"/>
            </a:endParaRPr>
          </a:p>
          <a:p>
            <a:pPr marL="266700" lvl="1">
              <a:spcBef>
                <a:spcPts val="105"/>
              </a:spcBef>
              <a:tabLst>
                <a:tab pos="390049" algn="l"/>
              </a:tabLst>
            </a:pPr>
            <a:endParaRPr lang="en-US" sz="2400" b="1" spc="-15" dirty="0">
              <a:latin typeface="Calibri"/>
              <a:cs typeface="Calibri"/>
            </a:endParaRPr>
          </a:p>
          <a:p>
            <a:pPr marL="180975" marR="3810" indent="-171450">
              <a:lnSpc>
                <a:spcPts val="2250"/>
              </a:lnSpc>
              <a:spcBef>
                <a:spcPts val="375"/>
              </a:spcBef>
              <a:buFont typeface="Arial"/>
              <a:buChar char="•"/>
              <a:tabLst>
                <a:tab pos="180975" algn="l"/>
              </a:tabLst>
            </a:pPr>
            <a:r>
              <a:rPr lang="en-US" sz="2400" spc="-15" dirty="0">
                <a:solidFill>
                  <a:srgbClr val="C00000"/>
                </a:solidFill>
                <a:latin typeface="Carlito"/>
                <a:cs typeface="Carlito"/>
              </a:rPr>
              <a:t>Multi-</a:t>
            </a:r>
            <a:r>
              <a:rPr lang="en-US" sz="2400" dirty="0">
                <a:solidFill>
                  <a:srgbClr val="C00000"/>
                </a:solidFill>
                <a:latin typeface="Carlito"/>
                <a:cs typeface="Carlito"/>
              </a:rPr>
              <a:t>head</a:t>
            </a:r>
            <a:r>
              <a:rPr lang="en-US" sz="2400" spc="-38" dirty="0">
                <a:solidFill>
                  <a:srgbClr val="C00000"/>
                </a:solidFill>
                <a:latin typeface="Carlito"/>
                <a:cs typeface="Carlito"/>
              </a:rPr>
              <a:t> </a:t>
            </a:r>
            <a:r>
              <a:rPr lang="en-US" sz="2400" spc="-8" dirty="0">
                <a:solidFill>
                  <a:srgbClr val="C00000"/>
                </a:solidFill>
                <a:latin typeface="Carlito"/>
                <a:cs typeface="Carlito"/>
              </a:rPr>
              <a:t>attention</a:t>
            </a:r>
            <a:r>
              <a:rPr lang="en-US" sz="2400" spc="-38" dirty="0">
                <a:solidFill>
                  <a:srgbClr val="C00000"/>
                </a:solidFill>
                <a:latin typeface="Carlito"/>
                <a:cs typeface="Carlito"/>
              </a:rPr>
              <a:t> </a:t>
            </a:r>
            <a:r>
              <a:rPr lang="en-US" sz="2400" dirty="0">
                <a:solidFill>
                  <a:srgbClr val="C00000"/>
                </a:solidFill>
                <a:latin typeface="Carlito"/>
                <a:cs typeface="Carlito"/>
              </a:rPr>
              <a:t>blocks</a:t>
            </a:r>
            <a:r>
              <a:rPr lang="en-US" sz="2400" spc="-41" dirty="0">
                <a:solidFill>
                  <a:srgbClr val="C00000"/>
                </a:solidFill>
                <a:latin typeface="Carlito"/>
                <a:cs typeface="Carlito"/>
              </a:rPr>
              <a:t> </a:t>
            </a:r>
            <a:r>
              <a:rPr lang="en-US" sz="2400" spc="-8" dirty="0">
                <a:latin typeface="Carlito"/>
                <a:cs typeface="Carlito"/>
              </a:rPr>
              <a:t>capture information</a:t>
            </a:r>
            <a:r>
              <a:rPr lang="en-US" sz="2400" spc="-71" dirty="0">
                <a:latin typeface="Carlito"/>
                <a:cs typeface="Carlito"/>
              </a:rPr>
              <a:t> </a:t>
            </a:r>
            <a:r>
              <a:rPr lang="en-US" sz="2400" dirty="0">
                <a:latin typeface="Carlito"/>
                <a:cs typeface="Carlito"/>
              </a:rPr>
              <a:t>from</a:t>
            </a:r>
            <a:r>
              <a:rPr lang="en-US" sz="2400" spc="-75" dirty="0">
                <a:latin typeface="Carlito"/>
                <a:cs typeface="Carlito"/>
              </a:rPr>
              <a:t> </a:t>
            </a:r>
            <a:r>
              <a:rPr lang="en-US" sz="2400" spc="-8" dirty="0">
                <a:solidFill>
                  <a:srgbClr val="C00000"/>
                </a:solidFill>
                <a:latin typeface="Carlito"/>
                <a:cs typeface="Carlito"/>
              </a:rPr>
              <a:t>different</a:t>
            </a:r>
            <a:r>
              <a:rPr lang="en-US" sz="2400" spc="-75" dirty="0">
                <a:solidFill>
                  <a:srgbClr val="C00000"/>
                </a:solidFill>
                <a:latin typeface="Carlito"/>
                <a:cs typeface="Carlito"/>
              </a:rPr>
              <a:t> </a:t>
            </a:r>
            <a:r>
              <a:rPr lang="en-US" sz="2400" dirty="0">
                <a:solidFill>
                  <a:srgbClr val="C00000"/>
                </a:solidFill>
                <a:latin typeface="Carlito"/>
                <a:cs typeface="Carlito"/>
              </a:rPr>
              <a:t>subspaces</a:t>
            </a:r>
            <a:r>
              <a:rPr lang="en-US" sz="2400" spc="-71" dirty="0">
                <a:solidFill>
                  <a:srgbClr val="C00000"/>
                </a:solidFill>
                <a:latin typeface="Carlito"/>
                <a:cs typeface="Carlito"/>
              </a:rPr>
              <a:t> </a:t>
            </a:r>
            <a:r>
              <a:rPr lang="en-US" sz="2400" spc="-19" dirty="0">
                <a:latin typeface="Carlito"/>
                <a:cs typeface="Carlito"/>
              </a:rPr>
              <a:t>at </a:t>
            </a:r>
            <a:r>
              <a:rPr lang="en-US" sz="2400" spc="-8" dirty="0">
                <a:latin typeface="Carlito"/>
                <a:cs typeface="Carlito"/>
              </a:rPr>
              <a:t>different</a:t>
            </a:r>
            <a:r>
              <a:rPr lang="en-US" sz="2400" spc="-86" dirty="0">
                <a:latin typeface="Carlito"/>
                <a:cs typeface="Carlito"/>
              </a:rPr>
              <a:t> </a:t>
            </a:r>
            <a:r>
              <a:rPr lang="en-US" sz="2400" spc="-8" dirty="0">
                <a:latin typeface="Carlito"/>
                <a:cs typeface="Carlito"/>
              </a:rPr>
              <a:t>positions</a:t>
            </a:r>
          </a:p>
          <a:p>
            <a:pPr marL="180975" marR="3810" indent="-171450">
              <a:lnSpc>
                <a:spcPts val="2250"/>
              </a:lnSpc>
              <a:spcBef>
                <a:spcPts val="375"/>
              </a:spcBef>
              <a:buFont typeface="Arial"/>
              <a:buChar char="•"/>
              <a:tabLst>
                <a:tab pos="180975" algn="l"/>
              </a:tabLst>
            </a:pPr>
            <a:endParaRPr lang="en-US" sz="2400" spc="-8" dirty="0">
              <a:latin typeface="Carlito"/>
              <a:cs typeface="Carlito"/>
            </a:endParaRPr>
          </a:p>
          <a:p>
            <a:pPr marL="180975" marR="122873" indent="-171450">
              <a:lnSpc>
                <a:spcPct val="90700"/>
              </a:lnSpc>
              <a:spcBef>
                <a:spcPts val="307"/>
              </a:spcBef>
              <a:buFont typeface="Arial"/>
              <a:buChar char="•"/>
              <a:tabLst>
                <a:tab pos="180975" algn="l"/>
              </a:tabLst>
            </a:pPr>
            <a:r>
              <a:rPr lang="en-US" sz="2400" spc="-23" dirty="0">
                <a:latin typeface="Carlito"/>
                <a:cs typeface="Carlito"/>
              </a:rPr>
              <a:t>It is possible to </a:t>
            </a:r>
            <a:r>
              <a:rPr lang="en-US" sz="2400" spc="-23" dirty="0">
                <a:solidFill>
                  <a:srgbClr val="C00000"/>
                </a:solidFill>
                <a:latin typeface="Carlito"/>
                <a:cs typeface="Carlito"/>
              </a:rPr>
              <a:t>stack</a:t>
            </a:r>
            <a:r>
              <a:rPr lang="en-US" sz="2400" spc="-23" dirty="0">
                <a:latin typeface="Carlito"/>
                <a:cs typeface="Carlito"/>
              </a:rPr>
              <a:t> many </a:t>
            </a:r>
            <a:r>
              <a:rPr lang="en-US" sz="2400" spc="-15" dirty="0">
                <a:latin typeface="Carlito"/>
                <a:cs typeface="Carlito"/>
              </a:rPr>
              <a:t>multi-</a:t>
            </a:r>
            <a:r>
              <a:rPr lang="en-US" sz="2400" dirty="0">
                <a:latin typeface="Carlito"/>
                <a:cs typeface="Carlito"/>
              </a:rPr>
              <a:t>head</a:t>
            </a:r>
            <a:r>
              <a:rPr lang="en-US" sz="2400" spc="-38" dirty="0">
                <a:latin typeface="Carlito"/>
                <a:cs typeface="Carlito"/>
              </a:rPr>
              <a:t> </a:t>
            </a:r>
            <a:r>
              <a:rPr lang="en-US" sz="2400" spc="-8" dirty="0">
                <a:latin typeface="Carlito"/>
                <a:cs typeface="Carlito"/>
              </a:rPr>
              <a:t>attention</a:t>
            </a:r>
            <a:r>
              <a:rPr lang="en-US" sz="2400" spc="-38" dirty="0">
                <a:latin typeface="Carlito"/>
                <a:cs typeface="Carlito"/>
              </a:rPr>
              <a:t> </a:t>
            </a:r>
            <a:r>
              <a:rPr lang="en-US" sz="2400" dirty="0">
                <a:latin typeface="Carlito"/>
                <a:cs typeface="Carlito"/>
              </a:rPr>
              <a:t>blocks and FF layers one after each other</a:t>
            </a:r>
            <a:r>
              <a:rPr lang="en-US" sz="2400" spc="-41" dirty="0">
                <a:solidFill>
                  <a:srgbClr val="C00000"/>
                </a:solidFill>
                <a:latin typeface="Carlito"/>
                <a:cs typeface="Carlito"/>
              </a:rPr>
              <a:t> </a:t>
            </a:r>
            <a:endParaRPr lang="en-US" sz="2400" dirty="0">
              <a:latin typeface="Carlito"/>
              <a:cs typeface="Carlito"/>
            </a:endParaRPr>
          </a:p>
          <a:p>
            <a:pPr>
              <a:spcBef>
                <a:spcPts val="911"/>
              </a:spcBef>
              <a:buFont typeface="Arial"/>
              <a:buChar char="•"/>
            </a:pPr>
            <a:endParaRPr lang="en-US" sz="2400" dirty="0">
              <a:latin typeface="Carlito"/>
              <a:cs typeface="Carlito"/>
            </a:endParaRPr>
          </a:p>
          <a:p>
            <a:pPr marL="266700" lvl="1">
              <a:spcBef>
                <a:spcPts val="105"/>
              </a:spcBef>
              <a:tabLst>
                <a:tab pos="390049" algn="l"/>
              </a:tabLst>
            </a:pPr>
            <a:endParaRPr sz="24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system&#10;&#10;Description automatically generated">
            <a:extLst>
              <a:ext uri="{FF2B5EF4-FFF2-40B4-BE49-F238E27FC236}">
                <a16:creationId xmlns:a16="http://schemas.microsoft.com/office/drawing/2014/main" id="{BB3E06AB-90C8-4C4C-7904-681AFB288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310" y="2974428"/>
            <a:ext cx="5936870" cy="3584385"/>
          </a:xfrm>
          <a:prstGeom prst="rect">
            <a:avLst/>
          </a:prstGeom>
        </p:spPr>
      </p:pic>
      <p:pic>
        <p:nvPicPr>
          <p:cNvPr id="6" name="Picture 5">
            <a:extLst>
              <a:ext uri="{FF2B5EF4-FFF2-40B4-BE49-F238E27FC236}">
                <a16:creationId xmlns:a16="http://schemas.microsoft.com/office/drawing/2014/main" id="{7194436E-2C7B-A21B-A122-8B7B5593B9F8}"/>
              </a:ext>
            </a:extLst>
          </p:cNvPr>
          <p:cNvPicPr>
            <a:picLocks noChangeAspect="1"/>
          </p:cNvPicPr>
          <p:nvPr/>
        </p:nvPicPr>
        <p:blipFill>
          <a:blip r:embed="rId3"/>
          <a:stretch>
            <a:fillRect/>
          </a:stretch>
        </p:blipFill>
        <p:spPr>
          <a:xfrm>
            <a:off x="8722922" y="2412095"/>
            <a:ext cx="3469078" cy="4305300"/>
          </a:xfrm>
          <a:prstGeom prst="rect">
            <a:avLst/>
          </a:prstGeom>
        </p:spPr>
      </p:pic>
      <p:sp>
        <p:nvSpPr>
          <p:cNvPr id="2" name="Title 1">
            <a:extLst>
              <a:ext uri="{FF2B5EF4-FFF2-40B4-BE49-F238E27FC236}">
                <a16:creationId xmlns:a16="http://schemas.microsoft.com/office/drawing/2014/main" id="{2094238A-4B06-2ACB-6347-B26938A5BF7D}"/>
              </a:ext>
            </a:extLst>
          </p:cNvPr>
          <p:cNvSpPr>
            <a:spLocks noGrp="1"/>
          </p:cNvSpPr>
          <p:nvPr>
            <p:ph type="title"/>
          </p:nvPr>
        </p:nvSpPr>
        <p:spPr>
          <a:xfrm>
            <a:off x="873303" y="534648"/>
            <a:ext cx="7433309" cy="276999"/>
          </a:xfrm>
        </p:spPr>
        <p:txBody>
          <a:bodyPr/>
          <a:lstStyle/>
          <a:p>
            <a:r>
              <a:rPr lang="en-US" sz="4000" dirty="0"/>
              <a:t>Add &amp; Norm Layer</a:t>
            </a:r>
          </a:p>
        </p:txBody>
      </p:sp>
      <p:sp>
        <p:nvSpPr>
          <p:cNvPr id="4" name="TextBox 3">
            <a:extLst>
              <a:ext uri="{FF2B5EF4-FFF2-40B4-BE49-F238E27FC236}">
                <a16:creationId xmlns:a16="http://schemas.microsoft.com/office/drawing/2014/main" id="{A7EF29D5-4E95-6AF6-441E-A3848E84083B}"/>
              </a:ext>
            </a:extLst>
          </p:cNvPr>
          <p:cNvSpPr txBox="1"/>
          <p:nvPr/>
        </p:nvSpPr>
        <p:spPr>
          <a:xfrm>
            <a:off x="873303" y="1210765"/>
            <a:ext cx="10489915" cy="2032095"/>
          </a:xfrm>
          <a:prstGeom prst="rect">
            <a:avLst/>
          </a:prstGeom>
          <a:noFill/>
        </p:spPr>
        <p:txBody>
          <a:bodyPr wrap="square">
            <a:spAutoFit/>
          </a:body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C00000"/>
                </a:solidFill>
                <a:latin typeface="+mn-lt"/>
                <a:ea typeface="Aptos" panose="020B0004020202020204" pitchFamily="34" charset="0"/>
                <a:cs typeface="Arial" panose="020B0604020202020204" pitchFamily="34" charset="0"/>
              </a:rPr>
              <a:t>Original input </a:t>
            </a:r>
            <a:r>
              <a:rPr lang="en-US" sz="2000" kern="100" dirty="0">
                <a:latin typeface="+mn-lt"/>
                <a:ea typeface="Aptos" panose="020B0004020202020204" pitchFamily="34" charset="0"/>
                <a:cs typeface="Arial" panose="020B0604020202020204" pitchFamily="34" charset="0"/>
              </a:rPr>
              <a:t>of the attention layer (</a:t>
            </a:r>
            <a:r>
              <a:rPr lang="en-US" sz="2000" kern="100" dirty="0">
                <a:solidFill>
                  <a:srgbClr val="C00000"/>
                </a:solidFill>
                <a:latin typeface="+mn-lt"/>
                <a:ea typeface="Aptos" panose="020B0004020202020204" pitchFamily="34" charset="0"/>
                <a:cs typeface="Arial" panose="020B0604020202020204" pitchFamily="34" charset="0"/>
              </a:rPr>
              <a:t>residual</a:t>
            </a:r>
            <a:r>
              <a:rPr lang="en-US" sz="2000" kern="100" dirty="0">
                <a:latin typeface="+mn-lt"/>
                <a:ea typeface="Aptos" panose="020B0004020202020204" pitchFamily="34" charset="0"/>
                <a:cs typeface="Arial" panose="020B0604020202020204" pitchFamily="34" charset="0"/>
              </a:rPr>
              <a:t> connection) is added to the attention output</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latin typeface="+mn-lt"/>
                <a:ea typeface="Aptos" panose="020B0004020202020204" pitchFamily="34" charset="0"/>
                <a:cs typeface="Arial" panose="020B0604020202020204" pitchFamily="34" charset="0"/>
              </a:rPr>
              <a:t>Helps in </a:t>
            </a:r>
            <a:r>
              <a:rPr lang="en-US" sz="2000" kern="100" dirty="0">
                <a:solidFill>
                  <a:srgbClr val="C00000"/>
                </a:solidFill>
                <a:latin typeface="+mn-lt"/>
                <a:ea typeface="Aptos" panose="020B0004020202020204" pitchFamily="34" charset="0"/>
                <a:cs typeface="Arial" panose="020B0604020202020204" pitchFamily="34" charset="0"/>
              </a:rPr>
              <a:t>preserving</a:t>
            </a:r>
            <a:r>
              <a:rPr lang="en-US" sz="2000" kern="100" dirty="0">
                <a:latin typeface="+mn-lt"/>
                <a:ea typeface="Aptos" panose="020B0004020202020204" pitchFamily="34" charset="0"/>
                <a:cs typeface="Arial" panose="020B0604020202020204" pitchFamily="34" charset="0"/>
              </a:rPr>
              <a:t> the original information while incorporating the </a:t>
            </a:r>
            <a:r>
              <a:rPr lang="en-US" sz="2000" kern="100" dirty="0">
                <a:solidFill>
                  <a:srgbClr val="C00000"/>
                </a:solidFill>
                <a:latin typeface="+mn-lt"/>
                <a:ea typeface="Aptos" panose="020B0004020202020204" pitchFamily="34" charset="0"/>
                <a:cs typeface="Arial" panose="020B0604020202020204" pitchFamily="34" charset="0"/>
              </a:rPr>
              <a:t>context</a:t>
            </a:r>
            <a:r>
              <a:rPr lang="en-US" sz="2000" kern="100" dirty="0">
                <a:latin typeface="+mn-lt"/>
                <a:ea typeface="Aptos" panose="020B0004020202020204" pitchFamily="34" charset="0"/>
                <a:cs typeface="Arial" panose="020B0604020202020204" pitchFamily="34" charset="0"/>
              </a:rPr>
              <a:t> using attention</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latin typeface="+mn-lt"/>
                <a:ea typeface="Aptos" panose="020B0004020202020204" pitchFamily="34" charset="0"/>
                <a:cs typeface="Arial" panose="020B0604020202020204" pitchFamily="34" charset="0"/>
              </a:rPr>
              <a:t>This sum is then passed through a layer </a:t>
            </a:r>
            <a:r>
              <a:rPr lang="en-US" sz="2000" kern="100" dirty="0">
                <a:solidFill>
                  <a:srgbClr val="C00000"/>
                </a:solidFill>
                <a:latin typeface="+mn-lt"/>
                <a:ea typeface="Aptos" panose="020B0004020202020204" pitchFamily="34" charset="0"/>
                <a:cs typeface="Arial" panose="020B0604020202020204" pitchFamily="34" charset="0"/>
              </a:rPr>
              <a:t>normalization</a:t>
            </a:r>
            <a:r>
              <a:rPr lang="en-US" sz="2000" kern="100" dirty="0">
                <a:latin typeface="+mn-lt"/>
                <a:ea typeface="Aptos" panose="020B0004020202020204" pitchFamily="34" charset="0"/>
                <a:cs typeface="Arial" panose="020B0604020202020204" pitchFamily="34" charset="0"/>
              </a:rPr>
              <a:t> step, which helps in stabilizing the training by normalizing the input to have </a:t>
            </a:r>
            <a:r>
              <a:rPr lang="en-US" sz="2000" kern="100" dirty="0">
                <a:solidFill>
                  <a:srgbClr val="C00000"/>
                </a:solidFill>
                <a:latin typeface="+mn-lt"/>
                <a:ea typeface="Aptos" panose="020B0004020202020204" pitchFamily="34" charset="0"/>
                <a:cs typeface="Arial" panose="020B0604020202020204" pitchFamily="34" charset="0"/>
              </a:rPr>
              <a:t>zero mean</a:t>
            </a:r>
            <a:r>
              <a:rPr lang="en-US" sz="2000" kern="100" dirty="0">
                <a:latin typeface="+mn-lt"/>
                <a:ea typeface="Aptos" panose="020B0004020202020204" pitchFamily="34" charset="0"/>
                <a:cs typeface="Arial" panose="020B0604020202020204" pitchFamily="34" charset="0"/>
              </a:rPr>
              <a:t> and </a:t>
            </a:r>
            <a:r>
              <a:rPr lang="en-US" sz="2000" kern="100" dirty="0">
                <a:solidFill>
                  <a:srgbClr val="C00000"/>
                </a:solidFill>
                <a:latin typeface="+mn-lt"/>
                <a:ea typeface="Aptos" panose="020B0004020202020204" pitchFamily="34" charset="0"/>
                <a:cs typeface="Arial" panose="020B0604020202020204" pitchFamily="34" charset="0"/>
              </a:rPr>
              <a:t>unit variance</a:t>
            </a:r>
            <a:r>
              <a:rPr lang="en-US" sz="2000" kern="100" dirty="0">
                <a:latin typeface="+mn-lt"/>
                <a:ea typeface="Aptos" panose="020B0004020202020204" pitchFamily="34" charset="0"/>
                <a:cs typeface="Arial" panose="020B0604020202020204" pitchFamily="34" charset="0"/>
              </a:rPr>
              <a:t>.</a:t>
            </a:r>
          </a:p>
          <a:p>
            <a:pPr>
              <a:lnSpc>
                <a:spcPct val="107000"/>
              </a:lnSpc>
              <a:spcBef>
                <a:spcPts val="0"/>
              </a:spcBef>
              <a:spcAft>
                <a:spcPts val="800"/>
              </a:spcAft>
              <a:buSzPts val="1000"/>
              <a:tabLst>
                <a:tab pos="457200" algn="l"/>
              </a:tabLst>
            </a:pPr>
            <a:endParaRPr lang="en-US" sz="2000" kern="100" dirty="0">
              <a:latin typeface="+mn-lt"/>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54553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F777-F144-BC55-348A-4D36FCF23EE9}"/>
              </a:ext>
            </a:extLst>
          </p:cNvPr>
          <p:cNvSpPr>
            <a:spLocks noGrp="1"/>
          </p:cNvSpPr>
          <p:nvPr>
            <p:ph type="title"/>
          </p:nvPr>
        </p:nvSpPr>
        <p:spPr/>
        <p:txBody>
          <a:bodyPr/>
          <a:lstStyle/>
          <a:p>
            <a:r>
              <a:rPr lang="en-US" dirty="0"/>
              <a:t>Neural Networks for NLP</a:t>
            </a:r>
          </a:p>
        </p:txBody>
      </p:sp>
      <p:sp>
        <p:nvSpPr>
          <p:cNvPr id="3" name="Content Placeholder 2">
            <a:extLst>
              <a:ext uri="{FF2B5EF4-FFF2-40B4-BE49-F238E27FC236}">
                <a16:creationId xmlns:a16="http://schemas.microsoft.com/office/drawing/2014/main" id="{B7B4D588-375E-C23F-D20F-F803A0C90D44}"/>
              </a:ext>
            </a:extLst>
          </p:cNvPr>
          <p:cNvSpPr>
            <a:spLocks noGrp="1"/>
          </p:cNvSpPr>
          <p:nvPr>
            <p:ph idx="1"/>
          </p:nvPr>
        </p:nvSpPr>
        <p:spPr>
          <a:xfrm>
            <a:off x="838199" y="1825625"/>
            <a:ext cx="11254483" cy="4351338"/>
          </a:xfrm>
        </p:spPr>
        <p:txBody>
          <a:bodyPr/>
          <a:lstStyle/>
          <a:p>
            <a:r>
              <a:rPr lang="en-US" sz="2800" dirty="0">
                <a:solidFill>
                  <a:srgbClr val="C00000"/>
                </a:solidFill>
              </a:rPr>
              <a:t>Words </a:t>
            </a:r>
            <a:r>
              <a:rPr lang="en-US" sz="2800" dirty="0"/>
              <a:t>should be converted </a:t>
            </a:r>
            <a:r>
              <a:rPr lang="en-US" sz="2800" dirty="0">
                <a:solidFill>
                  <a:srgbClr val="C00000"/>
                </a:solidFill>
              </a:rPr>
              <a:t>to numbers</a:t>
            </a:r>
            <a:r>
              <a:rPr lang="en-US" sz="2800" dirty="0"/>
              <a:t> for processing by neural networks</a:t>
            </a:r>
            <a:endParaRPr lang="en-US" sz="2800" dirty="0">
              <a:latin typeface="Calibri"/>
              <a:cs typeface="Calibri"/>
            </a:endParaRPr>
          </a:p>
          <a:p>
            <a:r>
              <a:rPr lang="en-US" sz="2800" dirty="0">
                <a:latin typeface="Calibri"/>
                <a:cs typeface="Calibri"/>
              </a:rPr>
              <a:t>Use</a:t>
            </a:r>
            <a:r>
              <a:rPr lang="en-US" sz="2800" spc="-45" dirty="0">
                <a:latin typeface="Calibri"/>
                <a:cs typeface="Calibri"/>
              </a:rPr>
              <a:t> </a:t>
            </a:r>
            <a:r>
              <a:rPr lang="en-US" sz="2800" dirty="0">
                <a:solidFill>
                  <a:srgbClr val="C00000"/>
                </a:solidFill>
                <a:latin typeface="Calibri"/>
                <a:cs typeface="Calibri"/>
              </a:rPr>
              <a:t>word</a:t>
            </a:r>
            <a:r>
              <a:rPr lang="en-US" sz="2800" spc="-49" dirty="0">
                <a:solidFill>
                  <a:srgbClr val="C00000"/>
                </a:solidFill>
                <a:latin typeface="Calibri"/>
                <a:cs typeface="Calibri"/>
              </a:rPr>
              <a:t> </a:t>
            </a:r>
            <a:r>
              <a:rPr lang="en-US" sz="2800" dirty="0">
                <a:solidFill>
                  <a:srgbClr val="C00000"/>
                </a:solidFill>
                <a:latin typeface="Calibri"/>
                <a:cs typeface="Calibri"/>
              </a:rPr>
              <a:t>embeddings</a:t>
            </a:r>
            <a:r>
              <a:rPr lang="en-US" sz="2800" spc="-53" dirty="0">
                <a:solidFill>
                  <a:srgbClr val="C00000"/>
                </a:solidFill>
                <a:latin typeface="Calibri"/>
                <a:cs typeface="Calibri"/>
              </a:rPr>
              <a:t> </a:t>
            </a:r>
            <a:r>
              <a:rPr lang="en-US" sz="2800" dirty="0">
                <a:latin typeface="Calibri"/>
                <a:cs typeface="Calibri"/>
              </a:rPr>
              <a:t>(vectors) for</a:t>
            </a:r>
            <a:r>
              <a:rPr lang="en-US" sz="2800" spc="-45" dirty="0">
                <a:latin typeface="Calibri"/>
                <a:cs typeface="Calibri"/>
              </a:rPr>
              <a:t> </a:t>
            </a:r>
            <a:r>
              <a:rPr lang="en-US" sz="2800" spc="-8" dirty="0">
                <a:latin typeface="Calibri"/>
                <a:cs typeface="Calibri"/>
              </a:rPr>
              <a:t>representing </a:t>
            </a:r>
            <a:r>
              <a:rPr lang="en-US" sz="2800" dirty="0">
                <a:latin typeface="Calibri"/>
                <a:cs typeface="Calibri"/>
              </a:rPr>
              <a:t>words</a:t>
            </a:r>
            <a:r>
              <a:rPr lang="en-US" sz="2800" spc="-45" dirty="0">
                <a:latin typeface="Calibri"/>
                <a:cs typeface="Calibri"/>
              </a:rPr>
              <a:t> </a:t>
            </a:r>
            <a:r>
              <a:rPr lang="en-US" sz="2800" spc="-8" dirty="0">
                <a:latin typeface="Calibri"/>
                <a:cs typeface="Calibri"/>
              </a:rPr>
              <a:t>by numbers</a:t>
            </a:r>
          </a:p>
          <a:p>
            <a:r>
              <a:rPr lang="en-US" sz="2800" dirty="0"/>
              <a:t>These </a:t>
            </a:r>
            <a:r>
              <a:rPr lang="en-US" sz="2800" dirty="0">
                <a:solidFill>
                  <a:srgbClr val="C00000"/>
                </a:solidFill>
                <a:latin typeface="Calibri"/>
                <a:cs typeface="Calibri"/>
              </a:rPr>
              <a:t>embeddings</a:t>
            </a:r>
            <a:r>
              <a:rPr lang="en-US" sz="2800" dirty="0"/>
              <a:t> encode </a:t>
            </a:r>
            <a:r>
              <a:rPr lang="en-US" sz="2800" dirty="0">
                <a:solidFill>
                  <a:srgbClr val="C00000"/>
                </a:solidFill>
              </a:rPr>
              <a:t>meanings</a:t>
            </a:r>
            <a:r>
              <a:rPr lang="en-US" sz="2800" dirty="0"/>
              <a:t> of the words</a:t>
            </a:r>
          </a:p>
          <a:p>
            <a:r>
              <a:rPr lang="en-US" sz="2800" dirty="0"/>
              <a:t>We need neural networks which can process a </a:t>
            </a:r>
            <a:r>
              <a:rPr lang="en-US" sz="2800" dirty="0">
                <a:solidFill>
                  <a:srgbClr val="C00000"/>
                </a:solidFill>
              </a:rPr>
              <a:t>sequence of embeddings </a:t>
            </a:r>
            <a:r>
              <a:rPr lang="en-US" sz="2800" dirty="0"/>
              <a:t>for NLP tasks</a:t>
            </a:r>
          </a:p>
          <a:p>
            <a:endParaRPr lang="en-US" sz="2800" dirty="0">
              <a:latin typeface="Calibri"/>
              <a:cs typeface="Calibri"/>
            </a:endParaRPr>
          </a:p>
          <a:p>
            <a:endParaRPr lang="en-US" dirty="0"/>
          </a:p>
        </p:txBody>
      </p:sp>
      <p:pic>
        <p:nvPicPr>
          <p:cNvPr id="8" name="Picture 7">
            <a:extLst>
              <a:ext uri="{FF2B5EF4-FFF2-40B4-BE49-F238E27FC236}">
                <a16:creationId xmlns:a16="http://schemas.microsoft.com/office/drawing/2014/main" id="{40B175BF-AE47-AEA9-F5EB-9413CBE867E4}"/>
              </a:ext>
            </a:extLst>
          </p:cNvPr>
          <p:cNvPicPr>
            <a:picLocks noChangeAspect="1"/>
          </p:cNvPicPr>
          <p:nvPr/>
        </p:nvPicPr>
        <p:blipFill>
          <a:blip r:embed="rId2"/>
          <a:stretch>
            <a:fillRect/>
          </a:stretch>
        </p:blipFill>
        <p:spPr>
          <a:xfrm>
            <a:off x="3801353" y="4138358"/>
            <a:ext cx="5065243" cy="2560001"/>
          </a:xfrm>
          <a:prstGeom prst="rect">
            <a:avLst/>
          </a:prstGeom>
        </p:spPr>
      </p:pic>
    </p:spTree>
    <p:extLst>
      <p:ext uri="{BB962C8B-B14F-4D97-AF65-F5344CB8AC3E}">
        <p14:creationId xmlns:p14="http://schemas.microsoft.com/office/powerpoint/2010/main" val="1405308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5704" y="392159"/>
            <a:ext cx="10515600" cy="565539"/>
          </a:xfrm>
          <a:prstGeom prst="rect">
            <a:avLst/>
          </a:prstGeom>
        </p:spPr>
        <p:txBody>
          <a:bodyPr vert="horz" wrap="square" lIns="0" tIns="11430" rIns="0" bIns="0" numCol="1" rtlCol="0" anchor="ctr" anchorCtr="0" compatLnSpc="1">
            <a:prstTxWarp prst="textNoShape">
              <a:avLst/>
            </a:prstTxWarp>
            <a:spAutoFit/>
          </a:bodyPr>
          <a:lstStyle/>
          <a:p>
            <a:pPr marL="9525">
              <a:spcBef>
                <a:spcPts val="90"/>
              </a:spcBef>
            </a:pPr>
            <a:r>
              <a:rPr sz="4000" dirty="0"/>
              <a:t>Decoder</a:t>
            </a:r>
            <a:r>
              <a:rPr lang="en-US" sz="4000" dirty="0"/>
              <a:t> Model</a:t>
            </a:r>
            <a:endParaRPr sz="4000" dirty="0"/>
          </a:p>
        </p:txBody>
      </p:sp>
      <p:sp>
        <p:nvSpPr>
          <p:cNvPr id="3" name="object 3"/>
          <p:cNvSpPr txBox="1"/>
          <p:nvPr/>
        </p:nvSpPr>
        <p:spPr>
          <a:xfrm>
            <a:off x="1025704" y="1381852"/>
            <a:ext cx="10140592" cy="1413848"/>
          </a:xfrm>
          <a:prstGeom prst="rect">
            <a:avLst/>
          </a:prstGeom>
        </p:spPr>
        <p:txBody>
          <a:bodyPr vert="horz" wrap="square" lIns="0" tIns="43814" rIns="0" bIns="0" rtlCol="0">
            <a:spAutoFit/>
          </a:bodyPr>
          <a:lstStyle/>
          <a:p>
            <a:pPr marL="201454" indent="-191928">
              <a:spcBef>
                <a:spcPts val="344"/>
              </a:spcBef>
              <a:buFont typeface="Arial MT"/>
              <a:buChar char="•"/>
              <a:tabLst>
                <a:tab pos="201454" algn="l"/>
              </a:tabLst>
            </a:pPr>
            <a:r>
              <a:rPr lang="en-US" sz="2800" dirty="0">
                <a:latin typeface="Calibri"/>
                <a:cs typeface="Calibri"/>
              </a:rPr>
              <a:t>For </a:t>
            </a:r>
            <a:r>
              <a:rPr lang="en-US" sz="2800" dirty="0">
                <a:solidFill>
                  <a:srgbClr val="C00000"/>
                </a:solidFill>
                <a:latin typeface="Calibri"/>
                <a:cs typeface="Calibri"/>
              </a:rPr>
              <a:t>generation</a:t>
            </a:r>
            <a:r>
              <a:rPr lang="en-US" sz="2800" dirty="0">
                <a:latin typeface="Calibri"/>
                <a:cs typeface="Calibri"/>
              </a:rPr>
              <a:t> tasks, </a:t>
            </a:r>
            <a:r>
              <a:rPr lang="en-US" sz="2800" dirty="0">
                <a:solidFill>
                  <a:srgbClr val="C00000"/>
                </a:solidFill>
                <a:latin typeface="Calibri"/>
                <a:cs typeface="Calibri"/>
              </a:rPr>
              <a:t>mask attention </a:t>
            </a:r>
            <a:r>
              <a:rPr lang="en-US" sz="2800" dirty="0">
                <a:latin typeface="Calibri"/>
                <a:cs typeface="Calibri"/>
              </a:rPr>
              <a:t>mechanism is used</a:t>
            </a:r>
          </a:p>
          <a:p>
            <a:pPr marL="201454" indent="-191928">
              <a:spcBef>
                <a:spcPts val="344"/>
              </a:spcBef>
              <a:buFont typeface="Arial MT"/>
              <a:buChar char="•"/>
              <a:tabLst>
                <a:tab pos="201454" algn="l"/>
              </a:tabLst>
            </a:pPr>
            <a:r>
              <a:rPr lang="en-US" sz="2800" dirty="0">
                <a:solidFill>
                  <a:srgbClr val="C00000"/>
                </a:solidFill>
                <a:latin typeface="Calibri"/>
                <a:cs typeface="Calibri"/>
              </a:rPr>
              <a:t>Cross attention </a:t>
            </a:r>
            <a:r>
              <a:rPr lang="en-US" sz="2800" dirty="0">
                <a:latin typeface="Calibri"/>
                <a:cs typeface="Calibri"/>
              </a:rPr>
              <a:t>is used to receive the </a:t>
            </a:r>
            <a:r>
              <a:rPr lang="en-US" sz="2800" dirty="0">
                <a:solidFill>
                  <a:srgbClr val="C00000"/>
                </a:solidFill>
                <a:latin typeface="Calibri"/>
                <a:cs typeface="Calibri"/>
              </a:rPr>
              <a:t>context</a:t>
            </a:r>
            <a:r>
              <a:rPr lang="en-US" sz="2800" dirty="0">
                <a:latin typeface="Calibri"/>
                <a:cs typeface="Calibri"/>
              </a:rPr>
              <a:t> from encoder side </a:t>
            </a:r>
            <a:endParaRPr sz="2800" dirty="0">
              <a:latin typeface="Calibri"/>
              <a:cs typeface="Calibri"/>
            </a:endParaRPr>
          </a:p>
          <a:p>
            <a:pPr marL="201454" indent="-191928">
              <a:spcBef>
                <a:spcPts val="270"/>
              </a:spcBef>
              <a:buFont typeface="Arial MT"/>
              <a:buChar char="•"/>
              <a:tabLst>
                <a:tab pos="201454" algn="l"/>
              </a:tabLst>
            </a:pPr>
            <a:endParaRPr sz="2800" dirty="0">
              <a:latin typeface="Calibri"/>
              <a:cs typeface="Calibri"/>
            </a:endParaRPr>
          </a:p>
        </p:txBody>
      </p:sp>
      <p:pic>
        <p:nvPicPr>
          <p:cNvPr id="8" name="Picture 7">
            <a:extLst>
              <a:ext uri="{FF2B5EF4-FFF2-40B4-BE49-F238E27FC236}">
                <a16:creationId xmlns:a16="http://schemas.microsoft.com/office/drawing/2014/main" id="{475B8B8D-F862-2511-2BEB-F2D01AED82F8}"/>
              </a:ext>
            </a:extLst>
          </p:cNvPr>
          <p:cNvPicPr>
            <a:picLocks noChangeAspect="1"/>
          </p:cNvPicPr>
          <p:nvPr/>
        </p:nvPicPr>
        <p:blipFill>
          <a:blip r:embed="rId2"/>
          <a:stretch>
            <a:fillRect/>
          </a:stretch>
        </p:blipFill>
        <p:spPr>
          <a:xfrm>
            <a:off x="1471326" y="2446522"/>
            <a:ext cx="4196584" cy="4090677"/>
          </a:xfrm>
          <a:prstGeom prst="rect">
            <a:avLst/>
          </a:prstGeom>
        </p:spPr>
      </p:pic>
      <p:pic>
        <p:nvPicPr>
          <p:cNvPr id="11" name="Content Placeholder 4" descr="A diagram of a process&#10;&#10;Description automatically generated">
            <a:extLst>
              <a:ext uri="{FF2B5EF4-FFF2-40B4-BE49-F238E27FC236}">
                <a16:creationId xmlns:a16="http://schemas.microsoft.com/office/drawing/2014/main" id="{B60DEDFD-B518-82EC-9364-052884593E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43416" y="2795700"/>
            <a:ext cx="4660481" cy="339232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D34E8B-F210-CBC1-FC5B-0A9352F7346A}"/>
              </a:ext>
            </a:extLst>
          </p:cNvPr>
          <p:cNvPicPr>
            <a:picLocks noChangeAspect="1"/>
          </p:cNvPicPr>
          <p:nvPr/>
        </p:nvPicPr>
        <p:blipFill>
          <a:blip r:embed="rId2"/>
          <a:stretch>
            <a:fillRect/>
          </a:stretch>
        </p:blipFill>
        <p:spPr>
          <a:xfrm>
            <a:off x="8989888" y="81997"/>
            <a:ext cx="3202112" cy="4087666"/>
          </a:xfrm>
          <a:prstGeom prst="rect">
            <a:avLst/>
          </a:prstGeom>
        </p:spPr>
      </p:pic>
      <p:sp>
        <p:nvSpPr>
          <p:cNvPr id="2" name="Title 1">
            <a:extLst>
              <a:ext uri="{FF2B5EF4-FFF2-40B4-BE49-F238E27FC236}">
                <a16:creationId xmlns:a16="http://schemas.microsoft.com/office/drawing/2014/main" id="{BBE583FB-F2B6-D456-3715-1339B5F3A0D0}"/>
              </a:ext>
            </a:extLst>
          </p:cNvPr>
          <p:cNvSpPr>
            <a:spLocks noGrp="1"/>
          </p:cNvSpPr>
          <p:nvPr>
            <p:ph type="title"/>
          </p:nvPr>
        </p:nvSpPr>
        <p:spPr>
          <a:xfrm>
            <a:off x="598905" y="315915"/>
            <a:ext cx="7433309" cy="461665"/>
          </a:xfrm>
        </p:spPr>
        <p:txBody>
          <a:bodyPr/>
          <a:lstStyle/>
          <a:p>
            <a:r>
              <a:rPr lang="en-US" dirty="0"/>
              <a:t>Cross attention</a:t>
            </a:r>
          </a:p>
        </p:txBody>
      </p:sp>
      <p:sp>
        <p:nvSpPr>
          <p:cNvPr id="3" name="Text Placeholder 2">
            <a:extLst>
              <a:ext uri="{FF2B5EF4-FFF2-40B4-BE49-F238E27FC236}">
                <a16:creationId xmlns:a16="http://schemas.microsoft.com/office/drawing/2014/main" id="{EE8AF2FC-6698-8631-DA17-4A8AE1F00A8D}"/>
              </a:ext>
            </a:extLst>
          </p:cNvPr>
          <p:cNvSpPr>
            <a:spLocks noGrp="1"/>
          </p:cNvSpPr>
          <p:nvPr>
            <p:ph type="body" idx="1"/>
          </p:nvPr>
        </p:nvSpPr>
        <p:spPr>
          <a:xfrm>
            <a:off x="441790" y="1187861"/>
            <a:ext cx="8835774" cy="3077766"/>
          </a:xfrm>
        </p:spPr>
        <p:txBody>
          <a:bodyPr/>
          <a:lstStyle/>
          <a:p>
            <a:pPr marL="342900" indent="-342900"/>
            <a:r>
              <a:rPr lang="en-US" dirty="0"/>
              <a:t>In </a:t>
            </a:r>
            <a:r>
              <a:rPr lang="en-US" dirty="0">
                <a:solidFill>
                  <a:srgbClr val="C00000"/>
                </a:solidFill>
              </a:rPr>
              <a:t>self-attention</a:t>
            </a:r>
            <a:r>
              <a:rPr lang="en-US" dirty="0"/>
              <a:t> and masked attention, the model focuses on different parts of a </a:t>
            </a:r>
            <a:r>
              <a:rPr lang="en-US" dirty="0">
                <a:solidFill>
                  <a:srgbClr val="C00000"/>
                </a:solidFill>
              </a:rPr>
              <a:t>single</a:t>
            </a:r>
            <a:r>
              <a:rPr lang="en-US" dirty="0"/>
              <a:t> </a:t>
            </a:r>
            <a:r>
              <a:rPr lang="en-US" dirty="0">
                <a:solidFill>
                  <a:srgbClr val="C00000"/>
                </a:solidFill>
              </a:rPr>
              <a:t>sequence</a:t>
            </a:r>
            <a:r>
              <a:rPr lang="en-US" dirty="0"/>
              <a:t>.</a:t>
            </a:r>
          </a:p>
          <a:p>
            <a:pPr marL="342900" indent="-342900"/>
            <a:r>
              <a:rPr lang="en-US" dirty="0">
                <a:solidFill>
                  <a:srgbClr val="C00000"/>
                </a:solidFill>
              </a:rPr>
              <a:t>Cross attention </a:t>
            </a:r>
            <a:r>
              <a:rPr lang="en-US" dirty="0"/>
              <a:t>involves </a:t>
            </a:r>
            <a:r>
              <a:rPr lang="en-US" dirty="0">
                <a:solidFill>
                  <a:srgbClr val="C00000"/>
                </a:solidFill>
              </a:rPr>
              <a:t>two sequences</a:t>
            </a:r>
            <a:r>
              <a:rPr lang="en-US" dirty="0"/>
              <a:t>, where the model attends to elements in </a:t>
            </a:r>
            <a:r>
              <a:rPr lang="en-US" dirty="0">
                <a:solidFill>
                  <a:srgbClr val="C00000"/>
                </a:solidFill>
              </a:rPr>
              <a:t>decoder side </a:t>
            </a:r>
            <a:r>
              <a:rPr lang="en-US" dirty="0"/>
              <a:t>sequence</a:t>
            </a:r>
            <a:r>
              <a:rPr lang="en-US" dirty="0">
                <a:solidFill>
                  <a:srgbClr val="C00000"/>
                </a:solidFill>
              </a:rPr>
              <a:t> </a:t>
            </a:r>
            <a:r>
              <a:rPr lang="en-US" dirty="0"/>
              <a:t>based on information from </a:t>
            </a:r>
            <a:r>
              <a:rPr lang="en-US" dirty="0">
                <a:solidFill>
                  <a:srgbClr val="C00000"/>
                </a:solidFill>
              </a:rPr>
              <a:t>encoder side </a:t>
            </a:r>
            <a:r>
              <a:rPr lang="en-US" dirty="0"/>
              <a:t>sequence</a:t>
            </a:r>
          </a:p>
          <a:p>
            <a:pPr marL="342900" indent="-342900"/>
            <a:r>
              <a:rPr lang="en-US" dirty="0"/>
              <a:t>Cross-Attention required for tasks like </a:t>
            </a:r>
            <a:r>
              <a:rPr lang="en-US" dirty="0">
                <a:solidFill>
                  <a:srgbClr val="C00000"/>
                </a:solidFill>
              </a:rPr>
              <a:t>translation</a:t>
            </a:r>
            <a:r>
              <a:rPr lang="en-US" dirty="0"/>
              <a:t>, where the model needs to align words in a </a:t>
            </a:r>
            <a:r>
              <a:rPr lang="en-US" dirty="0">
                <a:solidFill>
                  <a:srgbClr val="C00000"/>
                </a:solidFill>
              </a:rPr>
              <a:t>source </a:t>
            </a:r>
            <a:r>
              <a:rPr lang="en-US" dirty="0"/>
              <a:t>sentence</a:t>
            </a:r>
            <a:r>
              <a:rPr lang="en-US" dirty="0">
                <a:solidFill>
                  <a:srgbClr val="C00000"/>
                </a:solidFill>
              </a:rPr>
              <a:t> </a:t>
            </a:r>
            <a:r>
              <a:rPr lang="en-US" dirty="0"/>
              <a:t>with words in a </a:t>
            </a:r>
            <a:r>
              <a:rPr lang="en-US" dirty="0">
                <a:solidFill>
                  <a:srgbClr val="C00000"/>
                </a:solidFill>
              </a:rPr>
              <a:t>target </a:t>
            </a:r>
            <a:r>
              <a:rPr lang="en-US" dirty="0"/>
              <a:t>sentence</a:t>
            </a:r>
            <a:r>
              <a:rPr lang="en-US" dirty="0">
                <a:solidFill>
                  <a:srgbClr val="C00000"/>
                </a:solidFill>
              </a:rPr>
              <a:t>.</a:t>
            </a:r>
          </a:p>
          <a:p>
            <a:pPr marL="342900" indent="-342900"/>
            <a:r>
              <a:rPr lang="en-US" dirty="0"/>
              <a:t>The decoder takes the encoded</a:t>
            </a:r>
            <a:r>
              <a:rPr lang="en-US" dirty="0">
                <a:solidFill>
                  <a:srgbClr val="C00000"/>
                </a:solidFill>
              </a:rPr>
              <a:t> context </a:t>
            </a:r>
            <a:r>
              <a:rPr lang="en-US" dirty="0"/>
              <a:t>of the source words (e.g., in source language) and uses it to </a:t>
            </a:r>
            <a:r>
              <a:rPr lang="en-US" dirty="0">
                <a:solidFill>
                  <a:srgbClr val="C00000"/>
                </a:solidFill>
              </a:rPr>
              <a:t>generate</a:t>
            </a:r>
            <a:r>
              <a:rPr lang="en-US" dirty="0"/>
              <a:t> or modify the </a:t>
            </a:r>
            <a:r>
              <a:rPr lang="en-US" dirty="0">
                <a:solidFill>
                  <a:srgbClr val="C00000"/>
                </a:solidFill>
              </a:rPr>
              <a:t>target words </a:t>
            </a:r>
            <a:r>
              <a:rPr lang="en-US" dirty="0"/>
              <a:t>(e.g., in target language)</a:t>
            </a:r>
          </a:p>
          <a:p>
            <a:pPr marL="342900" indent="-342900"/>
            <a:endParaRPr lang="en-US" dirty="0"/>
          </a:p>
        </p:txBody>
      </p:sp>
      <p:pic>
        <p:nvPicPr>
          <p:cNvPr id="6" name="Picture 5">
            <a:extLst>
              <a:ext uri="{FF2B5EF4-FFF2-40B4-BE49-F238E27FC236}">
                <a16:creationId xmlns:a16="http://schemas.microsoft.com/office/drawing/2014/main" id="{8CD114D1-5872-8BE8-FC70-E78656A69A82}"/>
              </a:ext>
            </a:extLst>
          </p:cNvPr>
          <p:cNvPicPr>
            <a:picLocks noChangeAspect="1"/>
          </p:cNvPicPr>
          <p:nvPr/>
        </p:nvPicPr>
        <p:blipFill>
          <a:blip r:embed="rId3"/>
          <a:stretch>
            <a:fillRect/>
          </a:stretch>
        </p:blipFill>
        <p:spPr>
          <a:xfrm>
            <a:off x="9790935" y="4265627"/>
            <a:ext cx="1666154" cy="2593603"/>
          </a:xfrm>
          <a:prstGeom prst="rect">
            <a:avLst/>
          </a:prstGeom>
        </p:spPr>
      </p:pic>
    </p:spTree>
    <p:extLst>
      <p:ext uri="{BB962C8B-B14F-4D97-AF65-F5344CB8AC3E}">
        <p14:creationId xmlns:p14="http://schemas.microsoft.com/office/powerpoint/2010/main" val="4125158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94CD-8115-ED19-2002-92F22E3EC777}"/>
              </a:ext>
            </a:extLst>
          </p:cNvPr>
          <p:cNvSpPr>
            <a:spLocks noGrp="1"/>
          </p:cNvSpPr>
          <p:nvPr>
            <p:ph type="title"/>
          </p:nvPr>
        </p:nvSpPr>
        <p:spPr/>
        <p:txBody>
          <a:bodyPr/>
          <a:lstStyle/>
          <a:p>
            <a:r>
              <a:rPr lang="en-US" dirty="0"/>
              <a:t>Cross attention</a:t>
            </a:r>
          </a:p>
        </p:txBody>
      </p:sp>
      <p:sp>
        <p:nvSpPr>
          <p:cNvPr id="3" name="Content Placeholder 2">
            <a:extLst>
              <a:ext uri="{FF2B5EF4-FFF2-40B4-BE49-F238E27FC236}">
                <a16:creationId xmlns:a16="http://schemas.microsoft.com/office/drawing/2014/main" id="{6BA1D555-3380-C790-B340-7BFED4A05B4F}"/>
              </a:ext>
            </a:extLst>
          </p:cNvPr>
          <p:cNvSpPr>
            <a:spLocks noGrp="1"/>
          </p:cNvSpPr>
          <p:nvPr>
            <p:ph idx="1"/>
          </p:nvPr>
        </p:nvSpPr>
        <p:spPr/>
        <p:txBody>
          <a:bodyPr/>
          <a:lstStyle/>
          <a:p>
            <a:r>
              <a:rPr lang="en-US" dirty="0"/>
              <a:t>Cross-attention is used when a transformer is processing information from </a:t>
            </a:r>
            <a:r>
              <a:rPr lang="en-US" dirty="0">
                <a:solidFill>
                  <a:srgbClr val="C00000"/>
                </a:solidFill>
              </a:rPr>
              <a:t>one sequence </a:t>
            </a:r>
            <a:r>
              <a:rPr lang="en-US" dirty="0"/>
              <a:t>while </a:t>
            </a:r>
            <a:r>
              <a:rPr lang="en-US" dirty="0">
                <a:solidFill>
                  <a:srgbClr val="C00000"/>
                </a:solidFill>
              </a:rPr>
              <a:t>attending to another </a:t>
            </a:r>
            <a:r>
              <a:rPr lang="en-US" dirty="0"/>
              <a:t>sequence </a:t>
            </a:r>
          </a:p>
          <a:p>
            <a:r>
              <a:rPr lang="en-US" dirty="0"/>
              <a:t>The </a:t>
            </a:r>
            <a:r>
              <a:rPr lang="en-US" dirty="0">
                <a:solidFill>
                  <a:srgbClr val="C00000"/>
                </a:solidFill>
              </a:rPr>
              <a:t>queries</a:t>
            </a:r>
            <a:r>
              <a:rPr lang="en-US" dirty="0"/>
              <a:t> come from the </a:t>
            </a:r>
            <a:r>
              <a:rPr lang="en-US" dirty="0">
                <a:solidFill>
                  <a:srgbClr val="C00000"/>
                </a:solidFill>
              </a:rPr>
              <a:t>target</a:t>
            </a:r>
            <a:r>
              <a:rPr lang="en-US" dirty="0"/>
              <a:t> sequence (e.g. context of previous generated words in target language)</a:t>
            </a:r>
          </a:p>
          <a:p>
            <a:r>
              <a:rPr lang="en-US" dirty="0"/>
              <a:t>The </a:t>
            </a:r>
            <a:r>
              <a:rPr lang="en-US" dirty="0">
                <a:solidFill>
                  <a:srgbClr val="C00000"/>
                </a:solidFill>
              </a:rPr>
              <a:t>keys</a:t>
            </a:r>
            <a:r>
              <a:rPr lang="en-US" dirty="0"/>
              <a:t> and </a:t>
            </a:r>
            <a:r>
              <a:rPr lang="en-US" dirty="0">
                <a:solidFill>
                  <a:srgbClr val="C00000"/>
                </a:solidFill>
              </a:rPr>
              <a:t>values</a:t>
            </a:r>
            <a:r>
              <a:rPr lang="en-US" dirty="0"/>
              <a:t> both come from the </a:t>
            </a:r>
            <a:r>
              <a:rPr lang="en-US" dirty="0">
                <a:solidFill>
                  <a:srgbClr val="C00000"/>
                </a:solidFill>
              </a:rPr>
              <a:t>input sequence </a:t>
            </a:r>
            <a:r>
              <a:rPr lang="en-US" dirty="0"/>
              <a:t>(e.g., context of sentence in source language)</a:t>
            </a:r>
          </a:p>
        </p:txBody>
      </p:sp>
      <p:pic>
        <p:nvPicPr>
          <p:cNvPr id="14" name="Picture 13">
            <a:extLst>
              <a:ext uri="{FF2B5EF4-FFF2-40B4-BE49-F238E27FC236}">
                <a16:creationId xmlns:a16="http://schemas.microsoft.com/office/drawing/2014/main" id="{21C53F5D-BF03-DBFB-F194-04EB29A14B35}"/>
              </a:ext>
            </a:extLst>
          </p:cNvPr>
          <p:cNvPicPr>
            <a:picLocks noChangeAspect="1"/>
          </p:cNvPicPr>
          <p:nvPr/>
        </p:nvPicPr>
        <p:blipFill>
          <a:blip r:embed="rId2"/>
          <a:stretch>
            <a:fillRect/>
          </a:stretch>
        </p:blipFill>
        <p:spPr>
          <a:xfrm>
            <a:off x="7579978" y="4403814"/>
            <a:ext cx="4438252" cy="2454186"/>
          </a:xfrm>
          <a:prstGeom prst="rect">
            <a:avLst/>
          </a:prstGeom>
        </p:spPr>
      </p:pic>
      <p:pic>
        <p:nvPicPr>
          <p:cNvPr id="10" name="Picture 9">
            <a:extLst>
              <a:ext uri="{FF2B5EF4-FFF2-40B4-BE49-F238E27FC236}">
                <a16:creationId xmlns:a16="http://schemas.microsoft.com/office/drawing/2014/main" id="{66F9FE34-651A-E12B-BA49-00890EA8EBF4}"/>
              </a:ext>
            </a:extLst>
          </p:cNvPr>
          <p:cNvPicPr>
            <a:picLocks noChangeAspect="1"/>
          </p:cNvPicPr>
          <p:nvPr/>
        </p:nvPicPr>
        <p:blipFill>
          <a:blip r:embed="rId3"/>
          <a:stretch>
            <a:fillRect/>
          </a:stretch>
        </p:blipFill>
        <p:spPr>
          <a:xfrm>
            <a:off x="1453258" y="4774566"/>
            <a:ext cx="5276315" cy="1858847"/>
          </a:xfrm>
          <a:prstGeom prst="rect">
            <a:avLst/>
          </a:prstGeom>
        </p:spPr>
      </p:pic>
    </p:spTree>
    <p:extLst>
      <p:ext uri="{BB962C8B-B14F-4D97-AF65-F5344CB8AC3E}">
        <p14:creationId xmlns:p14="http://schemas.microsoft.com/office/powerpoint/2010/main" val="3529429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44A4-015C-123F-696F-25FF52D0B634}"/>
              </a:ext>
            </a:extLst>
          </p:cNvPr>
          <p:cNvSpPr>
            <a:spLocks noGrp="1"/>
          </p:cNvSpPr>
          <p:nvPr>
            <p:ph type="title"/>
          </p:nvPr>
        </p:nvSpPr>
        <p:spPr/>
        <p:txBody>
          <a:bodyPr/>
          <a:lstStyle/>
          <a:p>
            <a:r>
              <a:rPr lang="en-US" dirty="0"/>
              <a:t>Linear Layer and </a:t>
            </a:r>
            <a:r>
              <a:rPr lang="en-US" dirty="0" err="1"/>
              <a:t>Softmax</a:t>
            </a:r>
            <a:endParaRPr lang="en-US" dirty="0"/>
          </a:p>
        </p:txBody>
      </p:sp>
      <p:sp>
        <p:nvSpPr>
          <p:cNvPr id="3" name="Content Placeholder 2">
            <a:extLst>
              <a:ext uri="{FF2B5EF4-FFF2-40B4-BE49-F238E27FC236}">
                <a16:creationId xmlns:a16="http://schemas.microsoft.com/office/drawing/2014/main" id="{6FE586D8-4612-91EB-DB2C-790096992643}"/>
              </a:ext>
            </a:extLst>
          </p:cNvPr>
          <p:cNvSpPr>
            <a:spLocks noGrp="1"/>
          </p:cNvSpPr>
          <p:nvPr>
            <p:ph idx="1"/>
          </p:nvPr>
        </p:nvSpPr>
        <p:spPr>
          <a:xfrm>
            <a:off x="838200" y="1825625"/>
            <a:ext cx="7202214" cy="4351338"/>
          </a:xfrm>
        </p:spPr>
        <p:txBody>
          <a:bodyPr/>
          <a:lstStyle/>
          <a:p>
            <a:r>
              <a:rPr lang="en-US" dirty="0"/>
              <a:t>The linear layer </a:t>
            </a:r>
            <a:r>
              <a:rPr lang="en-US" dirty="0">
                <a:solidFill>
                  <a:srgbClr val="C00000"/>
                </a:solidFill>
              </a:rPr>
              <a:t>transforms</a:t>
            </a:r>
            <a:r>
              <a:rPr lang="en-US" dirty="0"/>
              <a:t> output vector into a vector of size equal to the </a:t>
            </a:r>
            <a:r>
              <a:rPr lang="en-US" dirty="0">
                <a:solidFill>
                  <a:srgbClr val="C00000"/>
                </a:solidFill>
              </a:rPr>
              <a:t>vocabulary size</a:t>
            </a:r>
            <a:r>
              <a:rPr lang="en-US" dirty="0"/>
              <a:t>. </a:t>
            </a:r>
          </a:p>
          <a:p>
            <a:r>
              <a:rPr lang="en-US" dirty="0"/>
              <a:t>This transformation is needed because the final output needs to represent </a:t>
            </a:r>
            <a:r>
              <a:rPr lang="en-US" dirty="0">
                <a:solidFill>
                  <a:srgbClr val="C00000"/>
                </a:solidFill>
              </a:rPr>
              <a:t>probabilities</a:t>
            </a:r>
            <a:r>
              <a:rPr lang="en-US" dirty="0"/>
              <a:t> over all possible words in the vocabulary.</a:t>
            </a:r>
          </a:p>
          <a:p>
            <a:r>
              <a:rPr lang="en-US" dirty="0"/>
              <a:t>The </a:t>
            </a:r>
            <a:r>
              <a:rPr lang="en-US" dirty="0" err="1">
                <a:solidFill>
                  <a:srgbClr val="C00000"/>
                </a:solidFill>
              </a:rPr>
              <a:t>softmax</a:t>
            </a:r>
            <a:r>
              <a:rPr lang="en-US" dirty="0"/>
              <a:t> function converts this vector (logits) into </a:t>
            </a:r>
            <a:r>
              <a:rPr lang="en-US" dirty="0">
                <a:solidFill>
                  <a:srgbClr val="C00000"/>
                </a:solidFill>
              </a:rPr>
              <a:t>probabilities</a:t>
            </a:r>
            <a:r>
              <a:rPr lang="en-US" dirty="0"/>
              <a:t> by normalizing them across all vocabulary items.</a:t>
            </a:r>
          </a:p>
        </p:txBody>
      </p:sp>
      <p:pic>
        <p:nvPicPr>
          <p:cNvPr id="7" name="Picture 6" descr="A diagram of a software algorithm&#10;&#10;Description automatically generated">
            <a:extLst>
              <a:ext uri="{FF2B5EF4-FFF2-40B4-BE49-F238E27FC236}">
                <a16:creationId xmlns:a16="http://schemas.microsoft.com/office/drawing/2014/main" id="{EDC389DE-366D-5C6E-9816-25EDDB848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632" y="1027906"/>
            <a:ext cx="2713368" cy="3434644"/>
          </a:xfrm>
          <a:prstGeom prst="rect">
            <a:avLst/>
          </a:prstGeom>
        </p:spPr>
      </p:pic>
      <p:pic>
        <p:nvPicPr>
          <p:cNvPr id="5" name="Picture 4">
            <a:extLst>
              <a:ext uri="{FF2B5EF4-FFF2-40B4-BE49-F238E27FC236}">
                <a16:creationId xmlns:a16="http://schemas.microsoft.com/office/drawing/2014/main" id="{C51329FE-DE4B-F487-2702-2240FB1642FE}"/>
              </a:ext>
            </a:extLst>
          </p:cNvPr>
          <p:cNvPicPr>
            <a:picLocks noChangeAspect="1"/>
          </p:cNvPicPr>
          <p:nvPr/>
        </p:nvPicPr>
        <p:blipFill>
          <a:blip r:embed="rId3"/>
          <a:stretch>
            <a:fillRect/>
          </a:stretch>
        </p:blipFill>
        <p:spPr>
          <a:xfrm>
            <a:off x="7854162" y="3916352"/>
            <a:ext cx="2245335" cy="2786573"/>
          </a:xfrm>
          <a:prstGeom prst="rect">
            <a:avLst/>
          </a:prstGeom>
        </p:spPr>
      </p:pic>
      <p:pic>
        <p:nvPicPr>
          <p:cNvPr id="11" name="Picture 10">
            <a:extLst>
              <a:ext uri="{FF2B5EF4-FFF2-40B4-BE49-F238E27FC236}">
                <a16:creationId xmlns:a16="http://schemas.microsoft.com/office/drawing/2014/main" id="{9AFA9FDA-937C-9EFB-A8F7-C66E125A42A0}"/>
              </a:ext>
            </a:extLst>
          </p:cNvPr>
          <p:cNvPicPr>
            <a:picLocks noChangeAspect="1"/>
          </p:cNvPicPr>
          <p:nvPr/>
        </p:nvPicPr>
        <p:blipFill>
          <a:blip r:embed="rId4"/>
          <a:stretch>
            <a:fillRect/>
          </a:stretch>
        </p:blipFill>
        <p:spPr>
          <a:xfrm>
            <a:off x="5044627" y="5270643"/>
            <a:ext cx="2372635" cy="1432282"/>
          </a:xfrm>
          <a:prstGeom prst="rect">
            <a:avLst/>
          </a:prstGeom>
        </p:spPr>
      </p:pic>
    </p:spTree>
    <p:extLst>
      <p:ext uri="{BB962C8B-B14F-4D97-AF65-F5344CB8AC3E}">
        <p14:creationId xmlns:p14="http://schemas.microsoft.com/office/powerpoint/2010/main" val="400117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3"/>
          <p:cNvPicPr/>
          <p:nvPr/>
        </p:nvPicPr>
        <p:blipFill>
          <a:blip r:embed="rId3" cstate="print"/>
          <a:stretch>
            <a:fillRect/>
          </a:stretch>
        </p:blipFill>
        <p:spPr>
          <a:xfrm>
            <a:off x="2197320" y="1128155"/>
            <a:ext cx="8458200" cy="5305386"/>
          </a:xfrm>
          <a:prstGeom prst="rect">
            <a:avLst/>
          </a:prstGeom>
        </p:spPr>
      </p:pic>
      <p:sp>
        <p:nvSpPr>
          <p:cNvPr id="2" name="object 2"/>
          <p:cNvSpPr txBox="1">
            <a:spLocks noGrp="1"/>
          </p:cNvSpPr>
          <p:nvPr>
            <p:ph type="title"/>
          </p:nvPr>
        </p:nvSpPr>
        <p:spPr>
          <a:xfrm>
            <a:off x="1962807" y="280615"/>
            <a:ext cx="9820698" cy="847540"/>
          </a:xfrm>
          <a:prstGeom prst="rect">
            <a:avLst/>
          </a:prstGeom>
        </p:spPr>
        <p:txBody>
          <a:bodyPr vert="horz" wrap="square" lIns="0" tIns="235839" rIns="0" bIns="0" numCol="1" rtlCol="0" anchor="ctr" anchorCtr="0" compatLnSpc="1">
            <a:prstTxWarp prst="textNoShape">
              <a:avLst/>
            </a:prstTxWarp>
            <a:spAutoFit/>
          </a:bodyPr>
          <a:lstStyle/>
          <a:p>
            <a:pPr marL="9525">
              <a:spcBef>
                <a:spcPts val="75"/>
              </a:spcBef>
            </a:pPr>
            <a:r>
              <a:rPr spc="-56" dirty="0"/>
              <a:t>Transformer</a:t>
            </a:r>
            <a:r>
              <a:rPr spc="-131" dirty="0"/>
              <a:t> </a:t>
            </a:r>
            <a:r>
              <a:rPr spc="-8" dirty="0"/>
              <a:t>Model</a:t>
            </a:r>
            <a:r>
              <a:rPr spc="-127" dirty="0"/>
              <a:t> </a:t>
            </a:r>
            <a:r>
              <a:rPr spc="-15" dirty="0"/>
              <a:t>Architecture</a:t>
            </a:r>
          </a:p>
        </p:txBody>
      </p:sp>
      <p:sp>
        <p:nvSpPr>
          <p:cNvPr id="3" name="object 3"/>
          <p:cNvSpPr txBox="1"/>
          <p:nvPr/>
        </p:nvSpPr>
        <p:spPr>
          <a:xfrm>
            <a:off x="3259136" y="5890017"/>
            <a:ext cx="2278635" cy="687368"/>
          </a:xfrm>
          <a:prstGeom prst="rect">
            <a:avLst/>
          </a:prstGeom>
        </p:spPr>
        <p:txBody>
          <a:bodyPr vert="horz" wrap="square" lIns="0" tIns="68580" rIns="0" bIns="0" rtlCol="0">
            <a:spAutoFit/>
          </a:bodyPr>
          <a:lstStyle/>
          <a:p>
            <a:pPr marL="180499" indent="-170974">
              <a:spcBef>
                <a:spcPts val="540"/>
              </a:spcBef>
              <a:buFont typeface="Arial"/>
              <a:buChar char="•"/>
              <a:tabLst>
                <a:tab pos="180499" algn="l"/>
              </a:tabLst>
            </a:pPr>
            <a:r>
              <a:rPr lang="en-US" dirty="0">
                <a:solidFill>
                  <a:srgbClr val="C00000"/>
                </a:solidFill>
                <a:latin typeface="Carlito"/>
                <a:cs typeface="Carlito"/>
              </a:rPr>
              <a:t>Word</a:t>
            </a:r>
            <a:r>
              <a:rPr spc="-26" dirty="0">
                <a:solidFill>
                  <a:srgbClr val="C00000"/>
                </a:solidFill>
                <a:latin typeface="Carlito"/>
                <a:cs typeface="Carlito"/>
              </a:rPr>
              <a:t> </a:t>
            </a:r>
            <a:r>
              <a:rPr spc="-8" dirty="0">
                <a:latin typeface="Carlito"/>
                <a:cs typeface="Carlito"/>
              </a:rPr>
              <a:t>Embedding</a:t>
            </a:r>
            <a:endParaRPr dirty="0">
              <a:latin typeface="Carlito"/>
              <a:cs typeface="Carlito"/>
            </a:endParaRPr>
          </a:p>
          <a:p>
            <a:pPr marL="180499" indent="-170974">
              <a:spcBef>
                <a:spcPts val="469"/>
              </a:spcBef>
              <a:buFont typeface="Arial"/>
              <a:buChar char="•"/>
              <a:tabLst>
                <a:tab pos="180499" algn="l"/>
              </a:tabLst>
            </a:pPr>
            <a:r>
              <a:rPr dirty="0">
                <a:solidFill>
                  <a:srgbClr val="C00000"/>
                </a:solidFill>
                <a:latin typeface="Carlito"/>
                <a:cs typeface="Carlito"/>
              </a:rPr>
              <a:t>Positional</a:t>
            </a:r>
            <a:r>
              <a:rPr spc="-101" dirty="0">
                <a:solidFill>
                  <a:srgbClr val="C00000"/>
                </a:solidFill>
                <a:latin typeface="Carlito"/>
                <a:cs typeface="Carlito"/>
              </a:rPr>
              <a:t> </a:t>
            </a:r>
            <a:r>
              <a:rPr lang="en-US" spc="-8" dirty="0">
                <a:latin typeface="Carlito"/>
                <a:cs typeface="Carlito"/>
              </a:rPr>
              <a:t>Embedding</a:t>
            </a:r>
            <a:endParaRPr dirty="0">
              <a:latin typeface="Carlito"/>
              <a:cs typeface="Carlito"/>
            </a:endParaRPr>
          </a:p>
        </p:txBody>
      </p:sp>
    </p:spTree>
    <p:extLst>
      <p:ext uri="{BB962C8B-B14F-4D97-AF65-F5344CB8AC3E}">
        <p14:creationId xmlns:p14="http://schemas.microsoft.com/office/powerpoint/2010/main" val="1032262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6BAE-90BC-A989-9AC9-C2106BAE07C8}"/>
              </a:ext>
            </a:extLst>
          </p:cNvPr>
          <p:cNvSpPr>
            <a:spLocks noGrp="1"/>
          </p:cNvSpPr>
          <p:nvPr>
            <p:ph type="title"/>
          </p:nvPr>
        </p:nvSpPr>
        <p:spPr>
          <a:xfrm>
            <a:off x="770562" y="428540"/>
            <a:ext cx="8021939" cy="461665"/>
          </a:xfrm>
        </p:spPr>
        <p:txBody>
          <a:bodyPr/>
          <a:lstStyle/>
          <a:p>
            <a:r>
              <a:rPr lang="en-US" sz="4000" dirty="0"/>
              <a:t>Text Generation</a:t>
            </a:r>
          </a:p>
        </p:txBody>
      </p:sp>
      <p:sp>
        <p:nvSpPr>
          <p:cNvPr id="3" name="Text Placeholder 2">
            <a:extLst>
              <a:ext uri="{FF2B5EF4-FFF2-40B4-BE49-F238E27FC236}">
                <a16:creationId xmlns:a16="http://schemas.microsoft.com/office/drawing/2014/main" id="{BD001E78-C704-4D79-CE03-7AB491C754E7}"/>
              </a:ext>
            </a:extLst>
          </p:cNvPr>
          <p:cNvSpPr>
            <a:spLocks noGrp="1"/>
          </p:cNvSpPr>
          <p:nvPr>
            <p:ph type="body" idx="1"/>
          </p:nvPr>
        </p:nvSpPr>
        <p:spPr>
          <a:xfrm>
            <a:off x="770562" y="1420704"/>
            <a:ext cx="7592602" cy="1538883"/>
          </a:xfrm>
        </p:spPr>
        <p:txBody>
          <a:bodyPr/>
          <a:lstStyle/>
          <a:p>
            <a:pPr marL="342900" indent="-342900"/>
            <a:r>
              <a:rPr lang="en-US" dirty="0"/>
              <a:t>LLMs do </a:t>
            </a:r>
            <a:r>
              <a:rPr lang="en-US" dirty="0">
                <a:solidFill>
                  <a:srgbClr val="C00000"/>
                </a:solidFill>
              </a:rPr>
              <a:t>not directly </a:t>
            </a:r>
            <a:r>
              <a:rPr lang="en-US" dirty="0"/>
              <a:t>produce text. </a:t>
            </a:r>
          </a:p>
          <a:p>
            <a:pPr marL="342900" indent="-342900"/>
            <a:r>
              <a:rPr lang="en-US" dirty="0"/>
              <a:t>LLMs calculate scores assigned to </a:t>
            </a:r>
            <a:r>
              <a:rPr lang="en-US" dirty="0">
                <a:solidFill>
                  <a:srgbClr val="C00000"/>
                </a:solidFill>
              </a:rPr>
              <a:t>every possible token </a:t>
            </a:r>
            <a:r>
              <a:rPr lang="en-US" dirty="0"/>
              <a:t>in their vocabulary. </a:t>
            </a:r>
          </a:p>
          <a:p>
            <a:pPr marL="342900" indent="-342900"/>
            <a:r>
              <a:rPr lang="en-US" dirty="0"/>
              <a:t>There should be a </a:t>
            </a:r>
            <a:r>
              <a:rPr lang="en-US" dirty="0">
                <a:solidFill>
                  <a:srgbClr val="C00000"/>
                </a:solidFill>
              </a:rPr>
              <a:t>decoding strategy </a:t>
            </a:r>
            <a:r>
              <a:rPr lang="en-US" dirty="0"/>
              <a:t>to choose best choice</a:t>
            </a:r>
          </a:p>
          <a:p>
            <a:pPr marL="342900" indent="-342900"/>
            <a:endParaRPr lang="en-US" dirty="0"/>
          </a:p>
        </p:txBody>
      </p:sp>
      <p:pic>
        <p:nvPicPr>
          <p:cNvPr id="4" name="object 3"/>
          <p:cNvPicPr/>
          <p:nvPr/>
        </p:nvPicPr>
        <p:blipFill>
          <a:blip r:embed="rId2" cstate="print"/>
          <a:stretch>
            <a:fillRect/>
          </a:stretch>
        </p:blipFill>
        <p:spPr>
          <a:xfrm>
            <a:off x="1619954" y="4078839"/>
            <a:ext cx="4698652" cy="2164071"/>
          </a:xfrm>
          <a:prstGeom prst="rect">
            <a:avLst/>
          </a:prstGeom>
        </p:spPr>
      </p:pic>
      <p:pic>
        <p:nvPicPr>
          <p:cNvPr id="6" name="Picture 5">
            <a:extLst>
              <a:ext uri="{FF2B5EF4-FFF2-40B4-BE49-F238E27FC236}">
                <a16:creationId xmlns:a16="http://schemas.microsoft.com/office/drawing/2014/main" id="{FF7ED40C-B878-CCC6-2956-63710ED973BD}"/>
              </a:ext>
            </a:extLst>
          </p:cNvPr>
          <p:cNvPicPr>
            <a:picLocks noChangeAspect="1"/>
          </p:cNvPicPr>
          <p:nvPr/>
        </p:nvPicPr>
        <p:blipFill>
          <a:blip r:embed="rId3"/>
          <a:stretch>
            <a:fillRect/>
          </a:stretch>
        </p:blipFill>
        <p:spPr>
          <a:xfrm>
            <a:off x="8102254" y="2383604"/>
            <a:ext cx="4089746" cy="4045856"/>
          </a:xfrm>
          <a:prstGeom prst="rect">
            <a:avLst/>
          </a:prstGeom>
        </p:spPr>
      </p:pic>
    </p:spTree>
    <p:extLst>
      <p:ext uri="{BB962C8B-B14F-4D97-AF65-F5344CB8AC3E}">
        <p14:creationId xmlns:p14="http://schemas.microsoft.com/office/powerpoint/2010/main" val="21822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F78B6-AC47-33D0-EEC5-262760328985}"/>
              </a:ext>
            </a:extLst>
          </p:cNvPr>
          <p:cNvPicPr>
            <a:picLocks noChangeAspect="1"/>
          </p:cNvPicPr>
          <p:nvPr/>
        </p:nvPicPr>
        <p:blipFill>
          <a:blip r:embed="rId2"/>
          <a:stretch>
            <a:fillRect/>
          </a:stretch>
        </p:blipFill>
        <p:spPr>
          <a:xfrm>
            <a:off x="1227781" y="4617674"/>
            <a:ext cx="7720156" cy="1504669"/>
          </a:xfrm>
          <a:prstGeom prst="rect">
            <a:avLst/>
          </a:prstGeom>
        </p:spPr>
      </p:pic>
      <p:sp>
        <p:nvSpPr>
          <p:cNvPr id="2" name="object 2"/>
          <p:cNvSpPr txBox="1">
            <a:spLocks noGrp="1"/>
          </p:cNvSpPr>
          <p:nvPr>
            <p:ph type="title"/>
          </p:nvPr>
        </p:nvSpPr>
        <p:spPr>
          <a:xfrm>
            <a:off x="-383996" y="360895"/>
            <a:ext cx="10515600" cy="619016"/>
          </a:xfrm>
          <a:prstGeom prst="rect">
            <a:avLst/>
          </a:prstGeom>
        </p:spPr>
        <p:txBody>
          <a:bodyPr vert="horz" wrap="square" lIns="0" tIns="9525" rIns="0" bIns="0" numCol="1" rtlCol="0" anchor="ctr" anchorCtr="0" compatLnSpc="1">
            <a:prstTxWarp prst="textNoShape">
              <a:avLst/>
            </a:prstTxWarp>
            <a:spAutoFit/>
          </a:bodyPr>
          <a:lstStyle/>
          <a:p>
            <a:pPr marL="1353026">
              <a:spcBef>
                <a:spcPts val="75"/>
              </a:spcBef>
            </a:pPr>
            <a:r>
              <a:rPr lang="en-US" sz="4400" dirty="0"/>
              <a:t>Decoding Strategy</a:t>
            </a:r>
            <a:endParaRPr spc="-45" dirty="0"/>
          </a:p>
        </p:txBody>
      </p:sp>
      <p:sp>
        <p:nvSpPr>
          <p:cNvPr id="7" name="TextBox 6">
            <a:extLst>
              <a:ext uri="{FF2B5EF4-FFF2-40B4-BE49-F238E27FC236}">
                <a16:creationId xmlns:a16="http://schemas.microsoft.com/office/drawing/2014/main" id="{F4BA07AB-E4C1-EEE3-BD50-E193207AD162}"/>
              </a:ext>
            </a:extLst>
          </p:cNvPr>
          <p:cNvSpPr txBox="1"/>
          <p:nvPr/>
        </p:nvSpPr>
        <p:spPr>
          <a:xfrm>
            <a:off x="8871735" y="4935361"/>
            <a:ext cx="2946115" cy="369332"/>
          </a:xfrm>
          <a:prstGeom prst="rect">
            <a:avLst/>
          </a:prstGeom>
          <a:noFill/>
        </p:spPr>
        <p:txBody>
          <a:bodyPr wrap="square">
            <a:spAutoFit/>
          </a:bodyPr>
          <a:lstStyle/>
          <a:p>
            <a:r>
              <a:rPr lang="en-US" dirty="0">
                <a:solidFill>
                  <a:schemeClr val="accent1">
                    <a:lumMod val="50000"/>
                  </a:schemeClr>
                </a:solidFill>
                <a:effectLst/>
              </a:rPr>
              <a:t>P</a:t>
            </a:r>
            <a:r>
              <a:rPr lang="en-US" dirty="0">
                <a:solidFill>
                  <a:schemeClr val="accent1">
                    <a:lumMod val="50000"/>
                  </a:schemeClr>
                </a:solidFill>
              </a:rPr>
              <a:t>(</a:t>
            </a:r>
            <a:r>
              <a:rPr lang="en-US" b="1" dirty="0">
                <a:solidFill>
                  <a:schemeClr val="accent1">
                    <a:lumMod val="50000"/>
                  </a:schemeClr>
                </a:solidFill>
              </a:rPr>
              <a:t>of</a:t>
            </a:r>
            <a:r>
              <a:rPr lang="en-US" dirty="0">
                <a:solidFill>
                  <a:schemeClr val="accent1">
                    <a:lumMod val="50000"/>
                  </a:schemeClr>
                </a:solidFill>
              </a:rPr>
              <a:t> ∣ I have a dream)=%17</a:t>
            </a:r>
          </a:p>
        </p:txBody>
      </p:sp>
      <p:sp>
        <p:nvSpPr>
          <p:cNvPr id="8" name="TextBox 7">
            <a:extLst>
              <a:ext uri="{FF2B5EF4-FFF2-40B4-BE49-F238E27FC236}">
                <a16:creationId xmlns:a16="http://schemas.microsoft.com/office/drawing/2014/main" id="{EA681036-C7D0-03D5-6ACB-679BA47DC156}"/>
              </a:ext>
            </a:extLst>
          </p:cNvPr>
          <p:cNvSpPr txBox="1"/>
          <p:nvPr/>
        </p:nvSpPr>
        <p:spPr>
          <a:xfrm>
            <a:off x="1014574" y="1434142"/>
            <a:ext cx="10515600" cy="3046988"/>
          </a:xfrm>
          <a:prstGeom prst="rect">
            <a:avLst/>
          </a:prstGeom>
          <a:noFill/>
        </p:spPr>
        <p:txBody>
          <a:bodyPr wrap="square">
            <a:spAutoFit/>
          </a:bodyPr>
          <a:lstStyle/>
          <a:p>
            <a:r>
              <a:rPr lang="en-US" sz="2400" dirty="0"/>
              <a:t>Decoding strategies are methods used to </a:t>
            </a:r>
            <a:r>
              <a:rPr lang="en-US" sz="2400" dirty="0">
                <a:solidFill>
                  <a:srgbClr val="C00000"/>
                </a:solidFill>
              </a:rPr>
              <a:t>generate</a:t>
            </a:r>
            <a:r>
              <a:rPr lang="en-US" sz="2400" dirty="0"/>
              <a:t> a sequence of </a:t>
            </a:r>
            <a:r>
              <a:rPr lang="en-US" sz="2400" dirty="0">
                <a:solidFill>
                  <a:srgbClr val="C00000"/>
                </a:solidFill>
              </a:rPr>
              <a:t>text</a:t>
            </a:r>
            <a:r>
              <a:rPr lang="en-US" sz="2400" dirty="0"/>
              <a:t> from a trained model:</a:t>
            </a:r>
          </a:p>
          <a:p>
            <a:pPr marL="285750" indent="-285750">
              <a:buFont typeface="Arial" panose="020B0604020202020204" pitchFamily="34" charset="0"/>
              <a:buChar char="•"/>
            </a:pPr>
            <a:r>
              <a:rPr lang="en-US" sz="2400" dirty="0"/>
              <a:t>Transformers predict the next word based on the </a:t>
            </a:r>
            <a:r>
              <a:rPr lang="en-US" sz="2400" dirty="0">
                <a:solidFill>
                  <a:srgbClr val="C00000"/>
                </a:solidFill>
              </a:rPr>
              <a:t>previous words</a:t>
            </a:r>
            <a:r>
              <a:rPr lang="en-US" sz="2400" dirty="0"/>
              <a:t>, but they don’t necessarily optimize for the quality of the </a:t>
            </a:r>
            <a:r>
              <a:rPr lang="en-US" sz="2400" dirty="0">
                <a:solidFill>
                  <a:srgbClr val="C00000"/>
                </a:solidFill>
              </a:rPr>
              <a:t>entire sentence or paragraph</a:t>
            </a:r>
            <a:r>
              <a:rPr lang="en-US" sz="2400" dirty="0"/>
              <a:t>.</a:t>
            </a:r>
          </a:p>
          <a:p>
            <a:pPr marL="285750" indent="-285750">
              <a:buFont typeface="Arial" panose="020B0604020202020204" pitchFamily="34" charset="0"/>
              <a:buChar char="•"/>
            </a:pPr>
            <a:r>
              <a:rPr lang="en-US" sz="2400" dirty="0"/>
              <a:t>Text generation needs to consider </a:t>
            </a:r>
            <a:r>
              <a:rPr lang="en-US" sz="2400" dirty="0">
                <a:solidFill>
                  <a:srgbClr val="C00000"/>
                </a:solidFill>
              </a:rPr>
              <a:t>syntactic</a:t>
            </a:r>
            <a:r>
              <a:rPr lang="en-US" sz="2400" dirty="0"/>
              <a:t> and </a:t>
            </a:r>
            <a:r>
              <a:rPr lang="en-US" sz="2400" dirty="0">
                <a:solidFill>
                  <a:srgbClr val="C00000"/>
                </a:solidFill>
              </a:rPr>
              <a:t>semantic</a:t>
            </a:r>
            <a:r>
              <a:rPr lang="en-US" sz="2400" dirty="0"/>
              <a:t> structure (coherence)</a:t>
            </a:r>
          </a:p>
          <a:p>
            <a:pPr marL="285750" indent="-285750">
              <a:buFont typeface="Arial" panose="020B0604020202020204" pitchFamily="34" charset="0"/>
              <a:buChar char="•"/>
            </a:pPr>
            <a:r>
              <a:rPr lang="en-US" sz="2400" dirty="0"/>
              <a:t>Also, different tasks need different levels of </a:t>
            </a:r>
            <a:r>
              <a:rPr lang="en-US" sz="2400" dirty="0">
                <a:solidFill>
                  <a:srgbClr val="C00000"/>
                </a:solidFill>
              </a:rPr>
              <a:t>creativity</a:t>
            </a:r>
            <a:r>
              <a:rPr lang="en-US" sz="2400" dirty="0"/>
              <a:t> in the output (e.g., translation needs accuracy, story writing needs creativity)</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04008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1129-81EA-0F80-1CC2-7F037E7CBBAC}"/>
              </a:ext>
            </a:extLst>
          </p:cNvPr>
          <p:cNvSpPr>
            <a:spLocks noGrp="1"/>
          </p:cNvSpPr>
          <p:nvPr>
            <p:ph type="title"/>
          </p:nvPr>
        </p:nvSpPr>
        <p:spPr>
          <a:xfrm>
            <a:off x="824937" y="539783"/>
            <a:ext cx="7633265" cy="461665"/>
          </a:xfrm>
        </p:spPr>
        <p:txBody>
          <a:bodyPr/>
          <a:lstStyle/>
          <a:p>
            <a:r>
              <a:rPr lang="en-US" sz="4000" dirty="0"/>
              <a:t>Decoding Strategy - Greedy Search</a:t>
            </a:r>
          </a:p>
        </p:txBody>
      </p:sp>
      <p:sp>
        <p:nvSpPr>
          <p:cNvPr id="3" name="Text Placeholder 2">
            <a:extLst>
              <a:ext uri="{FF2B5EF4-FFF2-40B4-BE49-F238E27FC236}">
                <a16:creationId xmlns:a16="http://schemas.microsoft.com/office/drawing/2014/main" id="{66DF5847-CBC8-D524-C8C0-3FF6D529A9F4}"/>
              </a:ext>
            </a:extLst>
          </p:cNvPr>
          <p:cNvSpPr>
            <a:spLocks noGrp="1"/>
          </p:cNvSpPr>
          <p:nvPr>
            <p:ph type="body" idx="1"/>
          </p:nvPr>
        </p:nvSpPr>
        <p:spPr>
          <a:xfrm>
            <a:off x="945223" y="1701569"/>
            <a:ext cx="10818687" cy="4616648"/>
          </a:xfrm>
        </p:spPr>
        <p:txBody>
          <a:bodyPr/>
          <a:lstStyle/>
          <a:p>
            <a:r>
              <a:rPr lang="en-US" dirty="0"/>
              <a:t>Takes the </a:t>
            </a:r>
            <a:r>
              <a:rPr lang="en-US" dirty="0">
                <a:solidFill>
                  <a:srgbClr val="C00000"/>
                </a:solidFill>
              </a:rPr>
              <a:t>most probable </a:t>
            </a:r>
            <a:r>
              <a:rPr lang="en-US" dirty="0"/>
              <a:t>token at </a:t>
            </a:r>
            <a:r>
              <a:rPr lang="en-US" dirty="0">
                <a:solidFill>
                  <a:srgbClr val="C00000"/>
                </a:solidFill>
              </a:rPr>
              <a:t>each step</a:t>
            </a:r>
            <a:r>
              <a:rPr lang="en-US" dirty="0"/>
              <a:t>. </a:t>
            </a:r>
          </a:p>
          <a:p>
            <a:r>
              <a:rPr lang="en-US" dirty="0"/>
              <a:t>It </a:t>
            </a:r>
            <a:r>
              <a:rPr lang="en-US" dirty="0">
                <a:solidFill>
                  <a:srgbClr val="C00000"/>
                </a:solidFill>
              </a:rPr>
              <a:t>doesn’t consider the overall effect </a:t>
            </a:r>
            <a:r>
              <a:rPr lang="en-US" dirty="0"/>
              <a:t>on the sequence.</a:t>
            </a:r>
          </a:p>
          <a:p>
            <a:r>
              <a:rPr lang="en-US" dirty="0"/>
              <a:t>It's fast, but it is </a:t>
            </a:r>
            <a:r>
              <a:rPr lang="en-US" dirty="0">
                <a:solidFill>
                  <a:srgbClr val="C00000"/>
                </a:solidFill>
              </a:rPr>
              <a:t>short-sighted</a:t>
            </a:r>
            <a:r>
              <a:rPr lang="en-US" dirty="0"/>
              <a:t>.</a:t>
            </a:r>
          </a:p>
          <a:p>
            <a:endParaRPr lang="en-US" dirty="0"/>
          </a:p>
          <a:p>
            <a:pPr marL="0" indent="0">
              <a:buNone/>
            </a:pPr>
            <a:r>
              <a:rPr lang="en-US" b="1" dirty="0"/>
              <a:t>Step 1</a:t>
            </a:r>
            <a:r>
              <a:rPr lang="en-US" dirty="0"/>
              <a:t>: Input: “I have a dream” → Most likely token: ” of”</a:t>
            </a:r>
          </a:p>
          <a:p>
            <a:pPr marL="0" indent="0">
              <a:buNone/>
            </a:pPr>
            <a:r>
              <a:rPr lang="en-US" b="1" dirty="0"/>
              <a:t>Step 2</a:t>
            </a:r>
            <a:r>
              <a:rPr lang="en-US" dirty="0"/>
              <a:t>: Input: “I have a dream of” → Most likely token: ” being”</a:t>
            </a:r>
          </a:p>
          <a:p>
            <a:pPr marL="0" indent="0">
              <a:buNone/>
            </a:pPr>
            <a:r>
              <a:rPr lang="en-US" b="1" dirty="0"/>
              <a:t>Step 3</a:t>
            </a:r>
            <a:r>
              <a:rPr lang="en-US" dirty="0"/>
              <a:t>: Input: “I have a dream of being” → Most likely token: ” a”</a:t>
            </a:r>
          </a:p>
          <a:p>
            <a:pPr marL="0" indent="0">
              <a:buNone/>
            </a:pPr>
            <a:r>
              <a:rPr lang="en-US" b="1" dirty="0"/>
              <a:t>Step 4</a:t>
            </a:r>
            <a:r>
              <a:rPr lang="en-US" dirty="0"/>
              <a:t>: Input: “I have a dream of being a” → Most likely token: ” doctor”</a:t>
            </a:r>
          </a:p>
          <a:p>
            <a:pPr marL="0" indent="0">
              <a:buNone/>
            </a:pPr>
            <a:r>
              <a:rPr lang="en-US" b="1" dirty="0"/>
              <a:t>Step 5</a:t>
            </a:r>
            <a:r>
              <a:rPr lang="en-US" dirty="0"/>
              <a:t>: Input: “I have a dream of being a doctor” → Most likely token: “.”</a:t>
            </a:r>
          </a:p>
          <a:p>
            <a:endParaRPr lang="en-US" dirty="0"/>
          </a:p>
          <a:p>
            <a:pPr marL="0" indent="0">
              <a:buNone/>
            </a:pPr>
            <a:br>
              <a:rPr lang="en-US" dirty="0"/>
            </a:br>
            <a:endParaRPr lang="en-US" dirty="0"/>
          </a:p>
        </p:txBody>
      </p:sp>
      <p:pic>
        <p:nvPicPr>
          <p:cNvPr id="4" name="Picture 3">
            <a:extLst>
              <a:ext uri="{FF2B5EF4-FFF2-40B4-BE49-F238E27FC236}">
                <a16:creationId xmlns:a16="http://schemas.microsoft.com/office/drawing/2014/main" id="{39EB3306-9D36-97E1-D616-255F2D27E3F2}"/>
              </a:ext>
            </a:extLst>
          </p:cNvPr>
          <p:cNvPicPr>
            <a:picLocks noChangeAspect="1"/>
          </p:cNvPicPr>
          <p:nvPr/>
        </p:nvPicPr>
        <p:blipFill>
          <a:blip r:embed="rId2"/>
          <a:stretch>
            <a:fillRect/>
          </a:stretch>
        </p:blipFill>
        <p:spPr>
          <a:xfrm>
            <a:off x="10793802" y="1443909"/>
            <a:ext cx="604868" cy="2857647"/>
          </a:xfrm>
          <a:prstGeom prst="rect">
            <a:avLst/>
          </a:prstGeom>
        </p:spPr>
      </p:pic>
    </p:spTree>
    <p:extLst>
      <p:ext uri="{BB962C8B-B14F-4D97-AF65-F5344CB8AC3E}">
        <p14:creationId xmlns:p14="http://schemas.microsoft.com/office/powerpoint/2010/main" val="2340358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E38-E161-A45B-E194-32D9DC9A75BA}"/>
              </a:ext>
            </a:extLst>
          </p:cNvPr>
          <p:cNvSpPr>
            <a:spLocks noGrp="1"/>
          </p:cNvSpPr>
          <p:nvPr>
            <p:ph type="title"/>
          </p:nvPr>
        </p:nvSpPr>
        <p:spPr>
          <a:xfrm>
            <a:off x="990120" y="357011"/>
            <a:ext cx="8182525" cy="923330"/>
          </a:xfrm>
        </p:spPr>
        <p:txBody>
          <a:bodyPr/>
          <a:lstStyle/>
          <a:p>
            <a:r>
              <a:rPr lang="en-US" sz="4000" dirty="0"/>
              <a:t>Decoding Strategy - Beam Search</a:t>
            </a:r>
            <a:endParaRPr lang="en-US" dirty="0"/>
          </a:p>
        </p:txBody>
      </p:sp>
      <p:sp>
        <p:nvSpPr>
          <p:cNvPr id="3" name="Text Placeholder 2">
            <a:extLst>
              <a:ext uri="{FF2B5EF4-FFF2-40B4-BE49-F238E27FC236}">
                <a16:creationId xmlns:a16="http://schemas.microsoft.com/office/drawing/2014/main" id="{EA765685-2EE4-1684-8999-824C1166AF93}"/>
              </a:ext>
            </a:extLst>
          </p:cNvPr>
          <p:cNvSpPr>
            <a:spLocks noGrp="1"/>
          </p:cNvSpPr>
          <p:nvPr>
            <p:ph type="body" idx="1"/>
          </p:nvPr>
        </p:nvSpPr>
        <p:spPr>
          <a:xfrm>
            <a:off x="990120" y="1434500"/>
            <a:ext cx="11030644" cy="1846659"/>
          </a:xfrm>
        </p:spPr>
        <p:txBody>
          <a:bodyPr/>
          <a:lstStyle/>
          <a:p>
            <a:pPr marL="342900" indent="-342900"/>
            <a:r>
              <a:rPr lang="en-US" dirty="0"/>
              <a:t>Considering the </a:t>
            </a:r>
            <a:r>
              <a:rPr lang="en-US" dirty="0">
                <a:solidFill>
                  <a:srgbClr val="C00000"/>
                </a:solidFill>
              </a:rPr>
              <a:t>N most likely </a:t>
            </a:r>
            <a:r>
              <a:rPr lang="en-US" dirty="0"/>
              <a:t>(Beam Width) tokens at each step.</a:t>
            </a:r>
          </a:p>
          <a:p>
            <a:pPr marL="342900" indent="-342900"/>
            <a:r>
              <a:rPr lang="en-US" dirty="0"/>
              <a:t>The procedure repeats until you hit a maximum length or an </a:t>
            </a:r>
            <a:r>
              <a:rPr lang="en-US" dirty="0">
                <a:solidFill>
                  <a:srgbClr val="C00000"/>
                </a:solidFill>
              </a:rPr>
              <a:t>end-of-sequence</a:t>
            </a:r>
            <a:r>
              <a:rPr lang="en-US" dirty="0"/>
              <a:t> token.</a:t>
            </a:r>
          </a:p>
          <a:p>
            <a:pPr marL="342900" indent="-342900"/>
            <a:r>
              <a:rPr lang="en-US" dirty="0"/>
              <a:t>This will create a </a:t>
            </a:r>
            <a:r>
              <a:rPr lang="en-US" dirty="0">
                <a:solidFill>
                  <a:srgbClr val="C00000"/>
                </a:solidFill>
              </a:rPr>
              <a:t>tree structure</a:t>
            </a:r>
            <a:r>
              <a:rPr lang="en-US" dirty="0"/>
              <a:t>, where each node will have N children.</a:t>
            </a:r>
          </a:p>
          <a:p>
            <a:pPr marL="342900" indent="-342900"/>
            <a:r>
              <a:rPr lang="en-US" dirty="0"/>
              <a:t>It selects </a:t>
            </a:r>
            <a:r>
              <a:rPr lang="en-US" dirty="0">
                <a:solidFill>
                  <a:srgbClr val="C00000"/>
                </a:solidFill>
              </a:rPr>
              <a:t>best sequence</a:t>
            </a:r>
            <a:br>
              <a:rPr lang="en-US" dirty="0"/>
            </a:br>
            <a:br>
              <a:rPr lang="en-US" dirty="0"/>
            </a:br>
            <a:endParaRPr lang="en-US" dirty="0"/>
          </a:p>
        </p:txBody>
      </p:sp>
      <p:pic>
        <p:nvPicPr>
          <p:cNvPr id="7170" name="Picture 2" descr="beam search">
            <a:extLst>
              <a:ext uri="{FF2B5EF4-FFF2-40B4-BE49-F238E27FC236}">
                <a16:creationId xmlns:a16="http://schemas.microsoft.com/office/drawing/2014/main" id="{5F1943AE-D6F0-CAB2-F91D-4F3C2B3DF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184" y="3281159"/>
            <a:ext cx="4174461" cy="34439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622C8-C292-E52E-C2C6-448436D0F0AC}"/>
              </a:ext>
            </a:extLst>
          </p:cNvPr>
          <p:cNvSpPr txBox="1"/>
          <p:nvPr/>
        </p:nvSpPr>
        <p:spPr>
          <a:xfrm>
            <a:off x="4281755" y="5979827"/>
            <a:ext cx="1954658" cy="369332"/>
          </a:xfrm>
          <a:prstGeom prst="rect">
            <a:avLst/>
          </a:prstGeom>
          <a:noFill/>
        </p:spPr>
        <p:txBody>
          <a:bodyPr wrap="square">
            <a:spAutoFit/>
          </a:bodyPr>
          <a:lstStyle/>
          <a:p>
            <a:r>
              <a:rPr lang="en-US" b="0" i="0" dirty="0">
                <a:solidFill>
                  <a:schemeClr val="accent1">
                    <a:lumMod val="50000"/>
                  </a:schemeClr>
                </a:solidFill>
                <a:effectLst/>
                <a:latin typeface="IBM Plex Mono" panose="020B0509050203000203" pitchFamily="49" charset="0"/>
              </a:rPr>
              <a:t>Beam Width=3</a:t>
            </a:r>
            <a:endParaRPr lang="en-US" dirty="0">
              <a:solidFill>
                <a:schemeClr val="accent1">
                  <a:lumMod val="50000"/>
                </a:schemeClr>
              </a:solidFill>
            </a:endParaRPr>
          </a:p>
        </p:txBody>
      </p:sp>
    </p:spTree>
    <p:extLst>
      <p:ext uri="{BB962C8B-B14F-4D97-AF65-F5344CB8AC3E}">
        <p14:creationId xmlns:p14="http://schemas.microsoft.com/office/powerpoint/2010/main" val="3837683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F99E-30DC-A2C3-FD8A-526E9840720B}"/>
              </a:ext>
            </a:extLst>
          </p:cNvPr>
          <p:cNvSpPr>
            <a:spLocks noGrp="1"/>
          </p:cNvSpPr>
          <p:nvPr>
            <p:ph type="title"/>
          </p:nvPr>
        </p:nvSpPr>
        <p:spPr/>
        <p:txBody>
          <a:bodyPr/>
          <a:lstStyle/>
          <a:p>
            <a:r>
              <a:rPr lang="en-US" sz="4400" dirty="0"/>
              <a:t>Beam Search – Tree Structure</a:t>
            </a:r>
            <a:endParaRPr lang="en-US" dirty="0"/>
          </a:p>
        </p:txBody>
      </p:sp>
      <p:sp>
        <p:nvSpPr>
          <p:cNvPr id="3" name="Content Placeholder 2">
            <a:extLst>
              <a:ext uri="{FF2B5EF4-FFF2-40B4-BE49-F238E27FC236}">
                <a16:creationId xmlns:a16="http://schemas.microsoft.com/office/drawing/2014/main" id="{6799F9D0-1D46-2A6E-F000-466483D7CD8E}"/>
              </a:ext>
            </a:extLst>
          </p:cNvPr>
          <p:cNvSpPr>
            <a:spLocks noGrp="1"/>
          </p:cNvSpPr>
          <p:nvPr>
            <p:ph idx="1"/>
          </p:nvPr>
        </p:nvSpPr>
        <p:spPr/>
        <p:txBody>
          <a:bodyPr/>
          <a:lstStyle/>
          <a:p>
            <a:pPr marL="0" indent="0">
              <a:buNone/>
            </a:pPr>
            <a:r>
              <a:rPr lang="en-US" dirty="0"/>
              <a:t>Identify </a:t>
            </a:r>
            <a:r>
              <a:rPr lang="en-US" dirty="0">
                <a:solidFill>
                  <a:srgbClr val="C00000"/>
                </a:solidFill>
              </a:rPr>
              <a:t>N</a:t>
            </a:r>
            <a:r>
              <a:rPr lang="en-US" dirty="0"/>
              <a:t> </a:t>
            </a:r>
            <a:r>
              <a:rPr lang="en-US" dirty="0">
                <a:solidFill>
                  <a:srgbClr val="C00000"/>
                </a:solidFill>
              </a:rPr>
              <a:t>tokens </a:t>
            </a:r>
            <a:r>
              <a:rPr lang="en-US" dirty="0"/>
              <a:t>with the </a:t>
            </a:r>
            <a:r>
              <a:rPr lang="en-US" dirty="0">
                <a:solidFill>
                  <a:srgbClr val="C00000"/>
                </a:solidFill>
              </a:rPr>
              <a:t>highest sequence score</a:t>
            </a:r>
            <a:r>
              <a:rPr lang="en-US" dirty="0"/>
              <a:t> </a:t>
            </a:r>
          </a:p>
          <a:p>
            <a:pPr marL="0" indent="0">
              <a:buNone/>
            </a:pPr>
            <a:endParaRPr lang="en-US" dirty="0"/>
          </a:p>
          <a:p>
            <a:endParaRPr lang="en-US" dirty="0"/>
          </a:p>
        </p:txBody>
      </p:sp>
      <p:pic>
        <p:nvPicPr>
          <p:cNvPr id="8194" name="Picture 2" descr="Beam search step 1">
            <a:extLst>
              <a:ext uri="{FF2B5EF4-FFF2-40B4-BE49-F238E27FC236}">
                <a16:creationId xmlns:a16="http://schemas.microsoft.com/office/drawing/2014/main" id="{D9D54D00-6707-2E24-2239-ECE972B5D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536" y="3850993"/>
            <a:ext cx="3740988" cy="1517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4AC43B-2AA1-E42F-E5E0-B058A534AC30}"/>
              </a:ext>
            </a:extLst>
          </p:cNvPr>
          <p:cNvSpPr txBox="1"/>
          <p:nvPr/>
        </p:nvSpPr>
        <p:spPr>
          <a:xfrm>
            <a:off x="7091736" y="3682916"/>
            <a:ext cx="1954658" cy="276999"/>
          </a:xfrm>
          <a:prstGeom prst="rect">
            <a:avLst/>
          </a:prstGeom>
          <a:noFill/>
        </p:spPr>
        <p:txBody>
          <a:bodyPr wrap="square">
            <a:spAutoFit/>
          </a:bodyPr>
          <a:lstStyle/>
          <a:p>
            <a:r>
              <a:rPr lang="en-US" sz="1200" b="0" i="0" dirty="0">
                <a:solidFill>
                  <a:schemeClr val="accent1">
                    <a:lumMod val="50000"/>
                  </a:schemeClr>
                </a:solidFill>
                <a:effectLst/>
                <a:latin typeface="IBM Plex Mono" panose="020B0509050203000203" pitchFamily="49" charset="0"/>
              </a:rPr>
              <a:t>Beam Width=3</a:t>
            </a:r>
            <a:endParaRPr lang="en-US" sz="1200" dirty="0">
              <a:solidFill>
                <a:schemeClr val="accent1">
                  <a:lumMod val="50000"/>
                </a:schemeClr>
              </a:solidFill>
            </a:endParaRPr>
          </a:p>
        </p:txBody>
      </p:sp>
      <p:pic>
        <p:nvPicPr>
          <p:cNvPr id="8" name="Picture 7">
            <a:extLst>
              <a:ext uri="{FF2B5EF4-FFF2-40B4-BE49-F238E27FC236}">
                <a16:creationId xmlns:a16="http://schemas.microsoft.com/office/drawing/2014/main" id="{D44E3D95-D9E0-6A15-72DC-E0776699B74F}"/>
              </a:ext>
            </a:extLst>
          </p:cNvPr>
          <p:cNvPicPr>
            <a:picLocks noChangeAspect="1"/>
          </p:cNvPicPr>
          <p:nvPr/>
        </p:nvPicPr>
        <p:blipFill>
          <a:blip r:embed="rId3"/>
          <a:stretch>
            <a:fillRect/>
          </a:stretch>
        </p:blipFill>
        <p:spPr>
          <a:xfrm>
            <a:off x="8407729" y="3020602"/>
            <a:ext cx="3500873" cy="2799976"/>
          </a:xfrm>
          <a:prstGeom prst="rect">
            <a:avLst/>
          </a:prstGeom>
        </p:spPr>
      </p:pic>
      <p:pic>
        <p:nvPicPr>
          <p:cNvPr id="21" name="Picture 20">
            <a:extLst>
              <a:ext uri="{FF2B5EF4-FFF2-40B4-BE49-F238E27FC236}">
                <a16:creationId xmlns:a16="http://schemas.microsoft.com/office/drawing/2014/main" id="{6E7DEDD3-763F-60FB-F89E-E502DC98CE4E}"/>
              </a:ext>
            </a:extLst>
          </p:cNvPr>
          <p:cNvPicPr>
            <a:picLocks noChangeAspect="1"/>
          </p:cNvPicPr>
          <p:nvPr/>
        </p:nvPicPr>
        <p:blipFill>
          <a:blip r:embed="rId4"/>
          <a:stretch>
            <a:fillRect/>
          </a:stretch>
        </p:blipFill>
        <p:spPr>
          <a:xfrm>
            <a:off x="332138" y="3269843"/>
            <a:ext cx="4067052" cy="2098978"/>
          </a:xfrm>
          <a:prstGeom prst="rect">
            <a:avLst/>
          </a:prstGeom>
        </p:spPr>
      </p:pic>
    </p:spTree>
    <p:extLst>
      <p:ext uri="{BB962C8B-B14F-4D97-AF65-F5344CB8AC3E}">
        <p14:creationId xmlns:p14="http://schemas.microsoft.com/office/powerpoint/2010/main" val="156750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2"/>
          <p:cNvSpPr txBox="1"/>
          <p:nvPr/>
        </p:nvSpPr>
        <p:spPr>
          <a:xfrm>
            <a:off x="885524" y="1690687"/>
            <a:ext cx="11126803" cy="4733863"/>
          </a:xfrm>
          <a:prstGeom prst="rect">
            <a:avLst/>
          </a:prstGeom>
          <a:noFill/>
          <a:ln>
            <a:noFill/>
          </a:ln>
        </p:spPr>
        <p:txBody>
          <a:bodyPr lIns="91425" tIns="91425" rIns="91425" bIns="91425" anchor="t" anchorCtr="0">
            <a:noAutofit/>
          </a:bodyPr>
          <a:lstStyle/>
          <a:p>
            <a:pPr marL="342900" indent="-342900">
              <a:spcBef>
                <a:spcPts val="0"/>
              </a:spcBef>
              <a:buFont typeface="Arial" panose="020B0604020202020204" pitchFamily="34" charset="0"/>
              <a:buChar char="•"/>
            </a:pPr>
            <a:r>
              <a:rPr lang="en-US" sz="2400" dirty="0"/>
              <a:t>Recurrent neural networks designed to process </a:t>
            </a:r>
            <a:r>
              <a:rPr lang="en-US" sz="2400" dirty="0">
                <a:solidFill>
                  <a:srgbClr val="C00000"/>
                </a:solidFill>
              </a:rPr>
              <a:t>sequences of inputs </a:t>
            </a:r>
            <a:r>
              <a:rPr lang="en" sz="2400" dirty="0"/>
              <a:t>and can produce </a:t>
            </a:r>
            <a:r>
              <a:rPr lang="en" sz="2400" dirty="0">
                <a:solidFill>
                  <a:srgbClr val="C00000"/>
                </a:solidFill>
              </a:rPr>
              <a:t>sequences of outputs</a:t>
            </a:r>
          </a:p>
          <a:p>
            <a:pPr marL="342900" indent="-342900">
              <a:buFont typeface="Arial" panose="020B0604020202020204" pitchFamily="34" charset="0"/>
              <a:buChar char="•"/>
            </a:pPr>
            <a:r>
              <a:rPr lang="en-US" sz="2400" dirty="0"/>
              <a:t>RNNs maintain a recurrent connection that allows them to store and update a </a:t>
            </a:r>
            <a:r>
              <a:rPr lang="en-US" sz="2400" dirty="0">
                <a:solidFill>
                  <a:srgbClr val="C00000"/>
                </a:solidFill>
              </a:rPr>
              <a:t>hidden state</a:t>
            </a:r>
            <a:r>
              <a:rPr lang="en-US" sz="2400" dirty="0"/>
              <a:t>, acting as a </a:t>
            </a:r>
            <a:r>
              <a:rPr lang="en-US" sz="2400" dirty="0">
                <a:solidFill>
                  <a:srgbClr val="C00000"/>
                </a:solidFill>
              </a:rPr>
              <a:t>memory</a:t>
            </a:r>
            <a:r>
              <a:rPr lang="en-US" sz="2400" dirty="0"/>
              <a:t> of previous inputs (context)</a:t>
            </a:r>
          </a:p>
          <a:p>
            <a:endParaRPr lang="en" sz="2400" dirty="0"/>
          </a:p>
          <a:p>
            <a:endParaRPr lang="en"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a:spcBef>
                <a:spcPts val="0"/>
              </a:spcBef>
            </a:pPr>
            <a:endParaRPr lang="en-US" sz="2400" dirty="0"/>
          </a:p>
        </p:txBody>
      </p:sp>
      <p:sp>
        <p:nvSpPr>
          <p:cNvPr id="5" name="Shape 124"/>
          <p:cNvSpPr txBox="1"/>
          <p:nvPr/>
        </p:nvSpPr>
        <p:spPr>
          <a:xfrm>
            <a:off x="1639977" y="156299"/>
            <a:ext cx="7544699" cy="808399"/>
          </a:xfrm>
          <a:prstGeom prst="rect">
            <a:avLst/>
          </a:prstGeom>
          <a:noFill/>
          <a:ln>
            <a:noFill/>
          </a:ln>
        </p:spPr>
        <p:txBody>
          <a:bodyPr lIns="91425" tIns="91425" rIns="91425" bIns="91425" anchor="t" anchorCtr="0">
            <a:noAutofit/>
          </a:bodyPr>
          <a:lstStyle/>
          <a:p>
            <a:pPr>
              <a:spcBef>
                <a:spcPts val="0"/>
              </a:spcBef>
            </a:pPr>
            <a:r>
              <a:rPr lang="en-US" sz="3200" dirty="0">
                <a:solidFill>
                  <a:schemeClr val="bg1"/>
                </a:solidFill>
              </a:rPr>
              <a:t>Recurrent Neural Networks (RNNs)</a:t>
            </a:r>
            <a:endParaRPr lang="en" sz="3200" dirty="0">
              <a:solidFill>
                <a:schemeClr val="bg1"/>
              </a:solidFill>
            </a:endParaRPr>
          </a:p>
        </p:txBody>
      </p:sp>
      <p:sp>
        <p:nvSpPr>
          <p:cNvPr id="19" name="Title 1">
            <a:extLst>
              <a:ext uri="{FF2B5EF4-FFF2-40B4-BE49-F238E27FC236}">
                <a16:creationId xmlns:a16="http://schemas.microsoft.com/office/drawing/2014/main" id="{39F36FF6-D36E-15C9-9B31-84C9DE47C4D6}"/>
              </a:ext>
            </a:extLst>
          </p:cNvPr>
          <p:cNvSpPr>
            <a:spLocks noGrp="1"/>
          </p:cNvSpPr>
          <p:nvPr>
            <p:ph type="title"/>
          </p:nvPr>
        </p:nvSpPr>
        <p:spPr>
          <a:xfrm>
            <a:off x="838200" y="365125"/>
            <a:ext cx="10515600" cy="1325563"/>
          </a:xfrm>
        </p:spPr>
        <p:txBody>
          <a:bodyPr/>
          <a:lstStyle/>
          <a:p>
            <a:pPr marL="9525"/>
            <a:r>
              <a:rPr lang="en-US" sz="4000" dirty="0"/>
              <a:t>Recurrent Neural Network </a:t>
            </a:r>
          </a:p>
        </p:txBody>
      </p:sp>
      <p:pic>
        <p:nvPicPr>
          <p:cNvPr id="3" name="Picture 2">
            <a:extLst>
              <a:ext uri="{FF2B5EF4-FFF2-40B4-BE49-F238E27FC236}">
                <a16:creationId xmlns:a16="http://schemas.microsoft.com/office/drawing/2014/main" id="{67E57B59-CF2D-2C8B-DBA6-F0A889EFDE35}"/>
              </a:ext>
            </a:extLst>
          </p:cNvPr>
          <p:cNvPicPr>
            <a:picLocks noChangeAspect="1"/>
          </p:cNvPicPr>
          <p:nvPr/>
        </p:nvPicPr>
        <p:blipFill>
          <a:blip r:embed="rId3"/>
          <a:stretch>
            <a:fillRect/>
          </a:stretch>
        </p:blipFill>
        <p:spPr>
          <a:xfrm>
            <a:off x="2753099" y="3780890"/>
            <a:ext cx="5316009" cy="2920811"/>
          </a:xfrm>
          <a:prstGeom prst="rect">
            <a:avLst/>
          </a:prstGeom>
        </p:spPr>
      </p:pic>
    </p:spTree>
    <p:extLst>
      <p:ext uri="{BB962C8B-B14F-4D97-AF65-F5344CB8AC3E}">
        <p14:creationId xmlns:p14="http://schemas.microsoft.com/office/powerpoint/2010/main" val="1698307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05E3BC9-342E-DDC6-B1A7-A97A9317A882}"/>
              </a:ext>
            </a:extLst>
          </p:cNvPr>
          <p:cNvPicPr>
            <a:picLocks noChangeAspect="1"/>
          </p:cNvPicPr>
          <p:nvPr/>
        </p:nvPicPr>
        <p:blipFill>
          <a:blip r:embed="rId2"/>
          <a:stretch>
            <a:fillRect/>
          </a:stretch>
        </p:blipFill>
        <p:spPr>
          <a:xfrm>
            <a:off x="0" y="3429000"/>
            <a:ext cx="2790600" cy="2161062"/>
          </a:xfrm>
          <a:prstGeom prst="rect">
            <a:avLst/>
          </a:prstGeom>
        </p:spPr>
      </p:pic>
      <p:pic>
        <p:nvPicPr>
          <p:cNvPr id="9" name="Picture 8">
            <a:extLst>
              <a:ext uri="{FF2B5EF4-FFF2-40B4-BE49-F238E27FC236}">
                <a16:creationId xmlns:a16="http://schemas.microsoft.com/office/drawing/2014/main" id="{DBB88652-E63D-C215-6ED3-510DDF23E34B}"/>
              </a:ext>
            </a:extLst>
          </p:cNvPr>
          <p:cNvPicPr>
            <a:picLocks noChangeAspect="1"/>
          </p:cNvPicPr>
          <p:nvPr/>
        </p:nvPicPr>
        <p:blipFill>
          <a:blip r:embed="rId3"/>
          <a:stretch>
            <a:fillRect/>
          </a:stretch>
        </p:blipFill>
        <p:spPr>
          <a:xfrm>
            <a:off x="6232114" y="2482827"/>
            <a:ext cx="5121686" cy="4220802"/>
          </a:xfrm>
          <a:prstGeom prst="rect">
            <a:avLst/>
          </a:prstGeom>
        </p:spPr>
      </p:pic>
      <p:sp>
        <p:nvSpPr>
          <p:cNvPr id="2" name="Title 1">
            <a:extLst>
              <a:ext uri="{FF2B5EF4-FFF2-40B4-BE49-F238E27FC236}">
                <a16:creationId xmlns:a16="http://schemas.microsoft.com/office/drawing/2014/main" id="{597B4531-DBD5-3355-3B12-994AED3EB8AB}"/>
              </a:ext>
            </a:extLst>
          </p:cNvPr>
          <p:cNvSpPr>
            <a:spLocks noGrp="1"/>
          </p:cNvSpPr>
          <p:nvPr>
            <p:ph type="title"/>
          </p:nvPr>
        </p:nvSpPr>
        <p:spPr/>
        <p:txBody>
          <a:bodyPr/>
          <a:lstStyle/>
          <a:p>
            <a:r>
              <a:rPr lang="en-US" sz="4400" dirty="0"/>
              <a:t>Beam Search – Tree Structure</a:t>
            </a:r>
            <a:endParaRPr lang="en-US" dirty="0"/>
          </a:p>
        </p:txBody>
      </p:sp>
      <p:sp>
        <p:nvSpPr>
          <p:cNvPr id="3" name="Content Placeholder 2">
            <a:extLst>
              <a:ext uri="{FF2B5EF4-FFF2-40B4-BE49-F238E27FC236}">
                <a16:creationId xmlns:a16="http://schemas.microsoft.com/office/drawing/2014/main" id="{0A7E73C1-AB02-FFE1-93E8-269A18474D41}"/>
              </a:ext>
            </a:extLst>
          </p:cNvPr>
          <p:cNvSpPr>
            <a:spLocks noGrp="1"/>
          </p:cNvSpPr>
          <p:nvPr>
            <p:ph idx="1"/>
          </p:nvPr>
        </p:nvSpPr>
        <p:spPr>
          <a:xfrm>
            <a:off x="886704" y="1690688"/>
            <a:ext cx="10515600" cy="4351338"/>
          </a:xfrm>
        </p:spPr>
        <p:txBody>
          <a:bodyPr/>
          <a:lstStyle/>
          <a:p>
            <a:pPr marL="0" indent="0">
              <a:buNone/>
            </a:pPr>
            <a:r>
              <a:rPr lang="en-US" dirty="0"/>
              <a:t>Beam search might stop when a certain percentage of beams reach the </a:t>
            </a:r>
            <a:r>
              <a:rPr lang="en-US" dirty="0">
                <a:solidFill>
                  <a:srgbClr val="C00000"/>
                </a:solidFill>
              </a:rPr>
              <a:t>end token </a:t>
            </a:r>
            <a:r>
              <a:rPr lang="en-US" dirty="0"/>
              <a:t>or after a </a:t>
            </a:r>
            <a:r>
              <a:rPr lang="en-US" dirty="0">
                <a:solidFill>
                  <a:srgbClr val="C00000"/>
                </a:solidFill>
              </a:rPr>
              <a:t>fixed number </a:t>
            </a:r>
            <a:r>
              <a:rPr lang="en-US" dirty="0"/>
              <a:t>of steps.</a:t>
            </a:r>
          </a:p>
        </p:txBody>
      </p:sp>
      <p:pic>
        <p:nvPicPr>
          <p:cNvPr id="5" name="Picture 4">
            <a:extLst>
              <a:ext uri="{FF2B5EF4-FFF2-40B4-BE49-F238E27FC236}">
                <a16:creationId xmlns:a16="http://schemas.microsoft.com/office/drawing/2014/main" id="{85C989DA-EAD3-96B8-AEB6-6FD6CCD2A782}"/>
              </a:ext>
            </a:extLst>
          </p:cNvPr>
          <p:cNvPicPr>
            <a:picLocks noChangeAspect="1"/>
          </p:cNvPicPr>
          <p:nvPr/>
        </p:nvPicPr>
        <p:blipFill>
          <a:blip r:embed="rId4"/>
          <a:stretch>
            <a:fillRect/>
          </a:stretch>
        </p:blipFill>
        <p:spPr>
          <a:xfrm>
            <a:off x="2636328" y="2937084"/>
            <a:ext cx="3595786" cy="3897081"/>
          </a:xfrm>
          <a:prstGeom prst="rect">
            <a:avLst/>
          </a:prstGeom>
        </p:spPr>
      </p:pic>
      <p:sp>
        <p:nvSpPr>
          <p:cNvPr id="4" name="TextBox 3">
            <a:extLst>
              <a:ext uri="{FF2B5EF4-FFF2-40B4-BE49-F238E27FC236}">
                <a16:creationId xmlns:a16="http://schemas.microsoft.com/office/drawing/2014/main" id="{6EE66BB7-3D2A-AC77-E38E-0C43438BC00F}"/>
              </a:ext>
            </a:extLst>
          </p:cNvPr>
          <p:cNvSpPr txBox="1"/>
          <p:nvPr/>
        </p:nvSpPr>
        <p:spPr>
          <a:xfrm>
            <a:off x="4571353" y="2632870"/>
            <a:ext cx="1954658" cy="338554"/>
          </a:xfrm>
          <a:prstGeom prst="rect">
            <a:avLst/>
          </a:prstGeom>
          <a:noFill/>
        </p:spPr>
        <p:txBody>
          <a:bodyPr wrap="square">
            <a:spAutoFit/>
          </a:bodyPr>
          <a:lstStyle/>
          <a:p>
            <a:r>
              <a:rPr lang="en-US" sz="1600" b="0" i="0" dirty="0">
                <a:solidFill>
                  <a:schemeClr val="accent1">
                    <a:lumMod val="50000"/>
                  </a:schemeClr>
                </a:solidFill>
                <a:effectLst/>
                <a:latin typeface="IBM Plex Mono" panose="020B0509050203000203" pitchFamily="49" charset="0"/>
              </a:rPr>
              <a:t>Beam Width=3</a:t>
            </a:r>
            <a:endParaRPr lang="en-US" sz="1600" dirty="0">
              <a:solidFill>
                <a:schemeClr val="accent1">
                  <a:lumMod val="50000"/>
                </a:schemeClr>
              </a:solidFill>
            </a:endParaRPr>
          </a:p>
        </p:txBody>
      </p:sp>
      <p:sp>
        <p:nvSpPr>
          <p:cNvPr id="8" name="TextBox 7">
            <a:extLst>
              <a:ext uri="{FF2B5EF4-FFF2-40B4-BE49-F238E27FC236}">
                <a16:creationId xmlns:a16="http://schemas.microsoft.com/office/drawing/2014/main" id="{5D42FDE0-0188-E8CC-45BA-AAF31CF3C70B}"/>
              </a:ext>
            </a:extLst>
          </p:cNvPr>
          <p:cNvSpPr txBox="1"/>
          <p:nvPr/>
        </p:nvSpPr>
        <p:spPr>
          <a:xfrm>
            <a:off x="7288139" y="6334297"/>
            <a:ext cx="2544229" cy="369332"/>
          </a:xfrm>
          <a:prstGeom prst="rect">
            <a:avLst/>
          </a:prstGeom>
          <a:noFill/>
        </p:spPr>
        <p:txBody>
          <a:bodyPr wrap="square">
            <a:spAutoFit/>
          </a:bodyPr>
          <a:lstStyle/>
          <a:p>
            <a:r>
              <a:rPr lang="en-US" dirty="0">
                <a:solidFill>
                  <a:schemeClr val="accent5">
                    <a:lumMod val="50000"/>
                  </a:schemeClr>
                </a:solidFill>
              </a:rPr>
              <a:t>Number of Steps = 2</a:t>
            </a:r>
          </a:p>
        </p:txBody>
      </p:sp>
    </p:spTree>
    <p:extLst>
      <p:ext uri="{BB962C8B-B14F-4D97-AF65-F5344CB8AC3E}">
        <p14:creationId xmlns:p14="http://schemas.microsoft.com/office/powerpoint/2010/main" val="230509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D7702-70BA-0227-EF21-C0BE764BABF7}"/>
              </a:ext>
            </a:extLst>
          </p:cNvPr>
          <p:cNvPicPr>
            <a:picLocks noChangeAspect="1"/>
          </p:cNvPicPr>
          <p:nvPr/>
        </p:nvPicPr>
        <p:blipFill>
          <a:blip r:embed="rId2"/>
          <a:stretch>
            <a:fillRect/>
          </a:stretch>
        </p:blipFill>
        <p:spPr>
          <a:xfrm>
            <a:off x="6311758" y="1860326"/>
            <a:ext cx="5447034" cy="4488923"/>
          </a:xfrm>
          <a:prstGeom prst="rect">
            <a:avLst/>
          </a:prstGeom>
        </p:spPr>
      </p:pic>
      <p:sp>
        <p:nvSpPr>
          <p:cNvPr id="2" name="Title 1">
            <a:extLst>
              <a:ext uri="{FF2B5EF4-FFF2-40B4-BE49-F238E27FC236}">
                <a16:creationId xmlns:a16="http://schemas.microsoft.com/office/drawing/2014/main" id="{C5526CA7-482C-8A09-6758-618124169D58}"/>
              </a:ext>
            </a:extLst>
          </p:cNvPr>
          <p:cNvSpPr>
            <a:spLocks noGrp="1"/>
          </p:cNvSpPr>
          <p:nvPr>
            <p:ph type="title"/>
          </p:nvPr>
        </p:nvSpPr>
        <p:spPr/>
        <p:txBody>
          <a:bodyPr/>
          <a:lstStyle/>
          <a:p>
            <a:r>
              <a:rPr lang="en-US" sz="4400" dirty="0"/>
              <a:t>Beam Search - Best Sequence </a:t>
            </a:r>
            <a:endParaRPr lang="en-US" dirty="0"/>
          </a:p>
        </p:txBody>
      </p:sp>
      <p:sp>
        <p:nvSpPr>
          <p:cNvPr id="10" name="TextBox 9">
            <a:extLst>
              <a:ext uri="{FF2B5EF4-FFF2-40B4-BE49-F238E27FC236}">
                <a16:creationId xmlns:a16="http://schemas.microsoft.com/office/drawing/2014/main" id="{4CF36302-498B-FAF9-D41C-919BB9B26A0C}"/>
              </a:ext>
            </a:extLst>
          </p:cNvPr>
          <p:cNvSpPr txBox="1"/>
          <p:nvPr/>
        </p:nvSpPr>
        <p:spPr>
          <a:xfrm>
            <a:off x="922104" y="5292546"/>
            <a:ext cx="7533527" cy="830997"/>
          </a:xfrm>
          <a:prstGeom prst="rect">
            <a:avLst/>
          </a:prstGeom>
          <a:noFill/>
        </p:spPr>
        <p:txBody>
          <a:bodyPr wrap="square">
            <a:spAutoFit/>
          </a:bodyPr>
          <a:lstStyle/>
          <a:p>
            <a:r>
              <a:rPr lang="en-US" sz="2400" b="0" i="0" dirty="0">
                <a:solidFill>
                  <a:srgbClr val="111827"/>
                </a:solidFill>
                <a:effectLst/>
                <a:latin typeface="Charter"/>
              </a:rPr>
              <a:t>Sequence </a:t>
            </a:r>
            <a:r>
              <a:rPr lang="en-US" sz="2400" b="0" dirty="0">
                <a:solidFill>
                  <a:srgbClr val="111827"/>
                </a:solidFill>
                <a:effectLst/>
                <a:latin typeface="KaTeX_Main"/>
              </a:rPr>
              <a:t>("</a:t>
            </a:r>
            <a:r>
              <a:rPr lang="en-US" sz="2400" b="0" dirty="0" err="1">
                <a:solidFill>
                  <a:srgbClr val="111827"/>
                </a:solidFill>
                <a:effectLst/>
                <a:latin typeface="KaTeX_Main"/>
              </a:rPr>
              <a:t>The","dog","has</a:t>
            </a:r>
            <a:r>
              <a:rPr lang="en-US" sz="2400" b="0" dirty="0">
                <a:solidFill>
                  <a:srgbClr val="111827"/>
                </a:solidFill>
                <a:effectLst/>
                <a:latin typeface="KaTeX_Main"/>
              </a:rPr>
              <a:t>")</a:t>
            </a:r>
            <a:r>
              <a:rPr lang="en-US" sz="2400" b="0" i="0" dirty="0">
                <a:solidFill>
                  <a:srgbClr val="111827"/>
                </a:solidFill>
                <a:effectLst/>
                <a:latin typeface="Charter"/>
              </a:rPr>
              <a:t>, with </a:t>
            </a:r>
            <a:r>
              <a:rPr lang="en-US" sz="2400" b="0" dirty="0">
                <a:solidFill>
                  <a:srgbClr val="111827"/>
                </a:solidFill>
                <a:effectLst/>
                <a:latin typeface="KaTeX_Main"/>
              </a:rPr>
              <a:t>0.36</a:t>
            </a:r>
            <a:r>
              <a:rPr lang="en-US" sz="2400" b="0" i="0" dirty="0">
                <a:solidFill>
                  <a:srgbClr val="111827"/>
                </a:solidFill>
                <a:effectLst/>
                <a:latin typeface="Charter"/>
              </a:rPr>
              <a:t> has the highest probability</a:t>
            </a:r>
            <a:endParaRPr lang="en-US" sz="2400" dirty="0"/>
          </a:p>
        </p:txBody>
      </p:sp>
      <p:sp>
        <p:nvSpPr>
          <p:cNvPr id="18" name="TextBox 17">
            <a:extLst>
              <a:ext uri="{FF2B5EF4-FFF2-40B4-BE49-F238E27FC236}">
                <a16:creationId xmlns:a16="http://schemas.microsoft.com/office/drawing/2014/main" id="{B1A4B1EE-FC2B-4ED2-CB19-957A63FB19CC}"/>
              </a:ext>
            </a:extLst>
          </p:cNvPr>
          <p:cNvSpPr txBox="1"/>
          <p:nvPr/>
        </p:nvSpPr>
        <p:spPr>
          <a:xfrm>
            <a:off x="922104" y="1767006"/>
            <a:ext cx="7944494" cy="461665"/>
          </a:xfrm>
          <a:prstGeom prst="rect">
            <a:avLst/>
          </a:prstGeom>
          <a:noFill/>
        </p:spPr>
        <p:txBody>
          <a:bodyPr wrap="square">
            <a:spAutoFit/>
          </a:bodyPr>
          <a:lstStyle/>
          <a:p>
            <a:r>
              <a:rPr lang="en-US" sz="2400" dirty="0"/>
              <a:t>Identify the </a:t>
            </a:r>
            <a:r>
              <a:rPr lang="en-US" sz="2400" dirty="0">
                <a:solidFill>
                  <a:srgbClr val="C00000"/>
                </a:solidFill>
              </a:rPr>
              <a:t>path </a:t>
            </a:r>
            <a:r>
              <a:rPr lang="en-US" sz="2400" dirty="0"/>
              <a:t>with the </a:t>
            </a:r>
            <a:r>
              <a:rPr lang="en-US" sz="2400" dirty="0">
                <a:solidFill>
                  <a:srgbClr val="C00000"/>
                </a:solidFill>
              </a:rPr>
              <a:t>highest sequence score</a:t>
            </a:r>
            <a:r>
              <a:rPr lang="en-US" sz="2400" dirty="0"/>
              <a:t> </a:t>
            </a:r>
          </a:p>
        </p:txBody>
      </p:sp>
      <p:sp>
        <p:nvSpPr>
          <p:cNvPr id="5" name="TextBox 4">
            <a:extLst>
              <a:ext uri="{FF2B5EF4-FFF2-40B4-BE49-F238E27FC236}">
                <a16:creationId xmlns:a16="http://schemas.microsoft.com/office/drawing/2014/main" id="{476A6B7C-F0A5-F35D-5374-69843A109820}"/>
              </a:ext>
            </a:extLst>
          </p:cNvPr>
          <p:cNvSpPr txBox="1"/>
          <p:nvPr/>
        </p:nvSpPr>
        <p:spPr>
          <a:xfrm>
            <a:off x="922104" y="2991735"/>
            <a:ext cx="6097712" cy="1477328"/>
          </a:xfrm>
          <a:prstGeom prst="rect">
            <a:avLst/>
          </a:prstGeom>
          <a:noFill/>
        </p:spPr>
        <p:txBody>
          <a:bodyPr wrap="square">
            <a:spAutoFit/>
          </a:bodyPr>
          <a:lstStyle/>
          <a:p>
            <a:r>
              <a:rPr lang="en-US" sz="1800" b="0" dirty="0">
                <a:solidFill>
                  <a:srgbClr val="111827"/>
                </a:solidFill>
                <a:effectLst/>
                <a:latin typeface="KaTeX_Main"/>
              </a:rPr>
              <a:t>p("</a:t>
            </a:r>
            <a:r>
              <a:rPr lang="en-US" sz="1800" b="0" dirty="0" err="1">
                <a:solidFill>
                  <a:srgbClr val="111827"/>
                </a:solidFill>
                <a:effectLst/>
                <a:latin typeface="KaTeX_Main"/>
              </a:rPr>
              <a:t>The","dog",“and</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0.4 * 0.05 = </a:t>
            </a:r>
            <a:r>
              <a:rPr lang="en-US" sz="1800" b="0" dirty="0">
                <a:solidFill>
                  <a:srgbClr val="111827"/>
                </a:solidFill>
                <a:effectLst/>
                <a:latin typeface="KaTeX_Main"/>
              </a:rPr>
              <a:t>0.02</a:t>
            </a:r>
          </a:p>
          <a:p>
            <a:r>
              <a:rPr lang="en-US" sz="1800" b="0" dirty="0">
                <a:solidFill>
                  <a:srgbClr val="111827"/>
                </a:solidFill>
                <a:effectLst/>
                <a:latin typeface="KaTeX_Main"/>
              </a:rPr>
              <a:t>p("</a:t>
            </a:r>
            <a:r>
              <a:rPr lang="en-US" sz="1800" b="0" dirty="0" err="1">
                <a:solidFill>
                  <a:srgbClr val="111827"/>
                </a:solidFill>
                <a:effectLst/>
                <a:latin typeface="KaTeX_Main"/>
              </a:rPr>
              <a:t>The","dog",“runs</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0.4 * 0.9 = </a:t>
            </a:r>
            <a:r>
              <a:rPr lang="en-US" sz="1800" b="0" dirty="0">
                <a:solidFill>
                  <a:srgbClr val="111827"/>
                </a:solidFill>
                <a:effectLst/>
                <a:latin typeface="KaTeX_Main"/>
              </a:rPr>
              <a:t>0. 02</a:t>
            </a:r>
          </a:p>
          <a:p>
            <a:r>
              <a:rPr lang="en-US" sz="1800" b="0" dirty="0">
                <a:solidFill>
                  <a:srgbClr val="111827"/>
                </a:solidFill>
                <a:effectLst/>
                <a:latin typeface="KaTeX_Main"/>
              </a:rPr>
              <a:t>p("</a:t>
            </a:r>
            <a:r>
              <a:rPr lang="en-US" sz="1800" b="0" dirty="0" err="1">
                <a:solidFill>
                  <a:srgbClr val="111827"/>
                </a:solidFill>
                <a:effectLst/>
                <a:latin typeface="KaTeX_Main"/>
              </a:rPr>
              <a:t>The","dog","has</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0.4 * 0.9 = </a:t>
            </a:r>
            <a:r>
              <a:rPr lang="en-US" sz="1800" b="0" dirty="0">
                <a:solidFill>
                  <a:srgbClr val="111827"/>
                </a:solidFill>
                <a:effectLst/>
                <a:highlight>
                  <a:srgbClr val="FFFF00"/>
                </a:highlight>
                <a:latin typeface="KaTeX_Main"/>
              </a:rPr>
              <a:t>0.36</a:t>
            </a:r>
          </a:p>
          <a:p>
            <a:r>
              <a:rPr lang="en-US" sz="1800" b="0" dirty="0">
                <a:solidFill>
                  <a:srgbClr val="111827"/>
                </a:solidFill>
                <a:effectLst/>
                <a:latin typeface="KaTeX_Main"/>
              </a:rPr>
              <a:t>p("</a:t>
            </a:r>
            <a:r>
              <a:rPr lang="en-US" sz="1800" b="0" dirty="0" err="1">
                <a:solidFill>
                  <a:srgbClr val="111827"/>
                </a:solidFill>
                <a:effectLst/>
                <a:latin typeface="KaTeX_Main"/>
              </a:rPr>
              <a:t>The",“nice",“woman</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0.5 * 0.4 = </a:t>
            </a:r>
            <a:r>
              <a:rPr lang="en-US" sz="1800" b="0" dirty="0">
                <a:solidFill>
                  <a:srgbClr val="111827"/>
                </a:solidFill>
                <a:effectLst/>
                <a:latin typeface="KaTeX_Main"/>
              </a:rPr>
              <a:t>0.20 </a:t>
            </a:r>
            <a:endParaRPr lang="en-US" dirty="0">
              <a:solidFill>
                <a:srgbClr val="111827"/>
              </a:solidFill>
              <a:latin typeface="KaTeX_Main"/>
            </a:endParaRPr>
          </a:p>
          <a:p>
            <a:r>
              <a:rPr lang="en-US" sz="1800" b="0" i="0" dirty="0">
                <a:solidFill>
                  <a:srgbClr val="111827"/>
                </a:solidFill>
                <a:effectLst/>
                <a:latin typeface="KaTeX_Main"/>
              </a:rPr>
              <a:t>…</a:t>
            </a:r>
            <a:r>
              <a:rPr lang="en-US" sz="1800" b="0" i="0" dirty="0">
                <a:solidFill>
                  <a:srgbClr val="111827"/>
                </a:solidFill>
                <a:effectLst/>
                <a:latin typeface="Charter"/>
              </a:rPr>
              <a:t>  </a:t>
            </a:r>
            <a:endParaRPr lang="en-US" dirty="0"/>
          </a:p>
        </p:txBody>
      </p:sp>
    </p:spTree>
    <p:extLst>
      <p:ext uri="{BB962C8B-B14F-4D97-AF65-F5344CB8AC3E}">
        <p14:creationId xmlns:p14="http://schemas.microsoft.com/office/powerpoint/2010/main" val="921711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0B5659-E6D0-5583-ECFD-59FA7688C27C}"/>
              </a:ext>
            </a:extLst>
          </p:cNvPr>
          <p:cNvPicPr>
            <a:picLocks noChangeAspect="1"/>
          </p:cNvPicPr>
          <p:nvPr/>
        </p:nvPicPr>
        <p:blipFill>
          <a:blip r:embed="rId2"/>
          <a:stretch>
            <a:fillRect/>
          </a:stretch>
        </p:blipFill>
        <p:spPr>
          <a:xfrm>
            <a:off x="7469312" y="3415531"/>
            <a:ext cx="4294617" cy="2896370"/>
          </a:xfrm>
          <a:prstGeom prst="rect">
            <a:avLst/>
          </a:prstGeom>
        </p:spPr>
      </p:pic>
      <p:sp>
        <p:nvSpPr>
          <p:cNvPr id="2" name="Title 1">
            <a:extLst>
              <a:ext uri="{FF2B5EF4-FFF2-40B4-BE49-F238E27FC236}">
                <a16:creationId xmlns:a16="http://schemas.microsoft.com/office/drawing/2014/main" id="{F4AE0B13-54D5-5525-BF52-C455558D9AB0}"/>
              </a:ext>
            </a:extLst>
          </p:cNvPr>
          <p:cNvSpPr>
            <a:spLocks noGrp="1"/>
          </p:cNvSpPr>
          <p:nvPr>
            <p:ph type="title"/>
          </p:nvPr>
        </p:nvSpPr>
        <p:spPr/>
        <p:txBody>
          <a:bodyPr/>
          <a:lstStyle/>
          <a:p>
            <a:r>
              <a:rPr lang="en-US" sz="4400" dirty="0"/>
              <a:t>Beam Search - Pruning</a:t>
            </a:r>
            <a:endParaRPr lang="en-US" dirty="0"/>
          </a:p>
        </p:txBody>
      </p:sp>
      <p:sp>
        <p:nvSpPr>
          <p:cNvPr id="3" name="Content Placeholder 2">
            <a:extLst>
              <a:ext uri="{FF2B5EF4-FFF2-40B4-BE49-F238E27FC236}">
                <a16:creationId xmlns:a16="http://schemas.microsoft.com/office/drawing/2014/main" id="{1D38A717-B69E-E3EF-C92F-D8AB98C89E50}"/>
              </a:ext>
            </a:extLst>
          </p:cNvPr>
          <p:cNvSpPr>
            <a:spLocks noGrp="1"/>
          </p:cNvSpPr>
          <p:nvPr>
            <p:ph idx="1"/>
          </p:nvPr>
        </p:nvSpPr>
        <p:spPr>
          <a:xfrm>
            <a:off x="838200" y="1825625"/>
            <a:ext cx="7185917" cy="4351338"/>
          </a:xfrm>
        </p:spPr>
        <p:txBody>
          <a:bodyPr/>
          <a:lstStyle/>
          <a:p>
            <a:r>
              <a:rPr lang="en-US" dirty="0"/>
              <a:t>By branching out, number of branches will be </a:t>
            </a:r>
            <a:r>
              <a:rPr lang="en-US" dirty="0" err="1"/>
              <a:t>beam-width^n</a:t>
            </a:r>
            <a:r>
              <a:rPr lang="en-US" dirty="0"/>
              <a:t> for n steps (beam-with of 4 after 10 steps is 1,048,576 paths).</a:t>
            </a:r>
          </a:p>
          <a:p>
            <a:r>
              <a:rPr lang="en-US" dirty="0">
                <a:solidFill>
                  <a:srgbClr val="C00000"/>
                </a:solidFill>
              </a:rPr>
              <a:t>Pruning</a:t>
            </a:r>
            <a:r>
              <a:rPr lang="en-US" dirty="0"/>
              <a:t> involves discarding sequences that have low probabilities, which are unlikely to lead to optimal solutions.</a:t>
            </a:r>
          </a:p>
          <a:p>
            <a:r>
              <a:rPr lang="en-US" dirty="0"/>
              <a:t>Pruning aggressively might discard some sequences that could lead to a good final output, but </a:t>
            </a:r>
            <a:r>
              <a:rPr lang="en-US" dirty="0">
                <a:solidFill>
                  <a:srgbClr val="C00000"/>
                </a:solidFill>
              </a:rPr>
              <a:t>careful threshold </a:t>
            </a:r>
            <a:r>
              <a:rPr lang="en-US" dirty="0"/>
              <a:t>tuning can mitigate this.</a:t>
            </a:r>
          </a:p>
        </p:txBody>
      </p:sp>
      <p:sp>
        <p:nvSpPr>
          <p:cNvPr id="11" name="TextBox 10">
            <a:extLst>
              <a:ext uri="{FF2B5EF4-FFF2-40B4-BE49-F238E27FC236}">
                <a16:creationId xmlns:a16="http://schemas.microsoft.com/office/drawing/2014/main" id="{EE24FB67-8AE4-DD31-BA5B-2D18A8B277C5}"/>
              </a:ext>
            </a:extLst>
          </p:cNvPr>
          <p:cNvSpPr txBox="1"/>
          <p:nvPr/>
        </p:nvSpPr>
        <p:spPr>
          <a:xfrm>
            <a:off x="7839182" y="6332815"/>
            <a:ext cx="3064268" cy="369332"/>
          </a:xfrm>
          <a:prstGeom prst="rect">
            <a:avLst/>
          </a:prstGeom>
          <a:noFill/>
        </p:spPr>
        <p:txBody>
          <a:bodyPr wrap="square">
            <a:spAutoFit/>
          </a:bodyPr>
          <a:lstStyle/>
          <a:p>
            <a:r>
              <a:rPr lang="en-US" dirty="0">
                <a:solidFill>
                  <a:srgbClr val="C00000"/>
                </a:solidFill>
              </a:rPr>
              <a:t>Pruning Threshold = 0.12</a:t>
            </a:r>
            <a:endParaRPr lang="en-US" dirty="0"/>
          </a:p>
        </p:txBody>
      </p:sp>
    </p:spTree>
    <p:extLst>
      <p:ext uri="{BB962C8B-B14F-4D97-AF65-F5344CB8AC3E}">
        <p14:creationId xmlns:p14="http://schemas.microsoft.com/office/powerpoint/2010/main" val="527284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A9A0-DF84-A94A-EE5E-B36316BF894E}"/>
              </a:ext>
            </a:extLst>
          </p:cNvPr>
          <p:cNvSpPr>
            <a:spLocks noGrp="1"/>
          </p:cNvSpPr>
          <p:nvPr>
            <p:ph type="title"/>
          </p:nvPr>
        </p:nvSpPr>
        <p:spPr/>
        <p:txBody>
          <a:bodyPr/>
          <a:lstStyle/>
          <a:p>
            <a:r>
              <a:rPr lang="en-US" dirty="0"/>
              <a:t>Greedy vs Beam </a:t>
            </a:r>
          </a:p>
        </p:txBody>
      </p:sp>
      <p:sp>
        <p:nvSpPr>
          <p:cNvPr id="3" name="Content Placeholder 2">
            <a:extLst>
              <a:ext uri="{FF2B5EF4-FFF2-40B4-BE49-F238E27FC236}">
                <a16:creationId xmlns:a16="http://schemas.microsoft.com/office/drawing/2014/main" id="{3C049B5F-2F1B-9E94-AD9C-55410CB10812}"/>
              </a:ext>
            </a:extLst>
          </p:cNvPr>
          <p:cNvSpPr>
            <a:spLocks noGrp="1"/>
          </p:cNvSpPr>
          <p:nvPr>
            <p:ph idx="1"/>
          </p:nvPr>
        </p:nvSpPr>
        <p:spPr/>
        <p:txBody>
          <a:bodyPr/>
          <a:lstStyle/>
          <a:p>
            <a:r>
              <a:rPr lang="en-US" dirty="0">
                <a:solidFill>
                  <a:srgbClr val="C00000"/>
                </a:solidFill>
              </a:rPr>
              <a:t>Greedy</a:t>
            </a:r>
            <a:r>
              <a:rPr lang="en-US" dirty="0"/>
              <a:t> search selects the highest-probability token at each step, this is </a:t>
            </a:r>
            <a:r>
              <a:rPr lang="en-US" dirty="0">
                <a:solidFill>
                  <a:srgbClr val="C00000"/>
                </a:solidFill>
              </a:rPr>
              <a:t>fast</a:t>
            </a:r>
            <a:r>
              <a:rPr lang="en-US" dirty="0"/>
              <a:t> but can lead to </a:t>
            </a:r>
            <a:r>
              <a:rPr lang="en-US" dirty="0">
                <a:solidFill>
                  <a:srgbClr val="C00000"/>
                </a:solidFill>
              </a:rPr>
              <a:t>suboptimal</a:t>
            </a:r>
            <a:r>
              <a:rPr lang="en-US" dirty="0"/>
              <a:t> sequences. </a:t>
            </a:r>
          </a:p>
          <a:p>
            <a:r>
              <a:rPr lang="en-US" dirty="0">
                <a:solidFill>
                  <a:srgbClr val="C00000"/>
                </a:solidFill>
              </a:rPr>
              <a:t>Beam</a:t>
            </a:r>
            <a:r>
              <a:rPr lang="en-US" dirty="0"/>
              <a:t> search mitigates this by considering multiple candidates, increasing the chance of finding a </a:t>
            </a:r>
            <a:r>
              <a:rPr lang="en-US" dirty="0">
                <a:solidFill>
                  <a:srgbClr val="C00000"/>
                </a:solidFill>
              </a:rPr>
              <a:t>more optimal </a:t>
            </a:r>
            <a:r>
              <a:rPr lang="en-US" dirty="0"/>
              <a:t>sequence.</a:t>
            </a:r>
          </a:p>
        </p:txBody>
      </p:sp>
      <p:pic>
        <p:nvPicPr>
          <p:cNvPr id="6146" name="Picture 2" descr="greedy search">
            <a:extLst>
              <a:ext uri="{FF2B5EF4-FFF2-40B4-BE49-F238E27FC236}">
                <a16:creationId xmlns:a16="http://schemas.microsoft.com/office/drawing/2014/main" id="{B593ECF1-BF5B-91E5-2CB2-4F41FDE15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544" y="3645403"/>
            <a:ext cx="3800436" cy="3135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C7555F-6775-C8D4-0F85-12AB12BB98BC}"/>
              </a:ext>
            </a:extLst>
          </p:cNvPr>
          <p:cNvPicPr>
            <a:picLocks noChangeAspect="1"/>
          </p:cNvPicPr>
          <p:nvPr/>
        </p:nvPicPr>
        <p:blipFill>
          <a:blip r:embed="rId3"/>
          <a:stretch>
            <a:fillRect/>
          </a:stretch>
        </p:blipFill>
        <p:spPr>
          <a:xfrm>
            <a:off x="974314" y="3544952"/>
            <a:ext cx="3926459" cy="3235811"/>
          </a:xfrm>
          <a:prstGeom prst="rect">
            <a:avLst/>
          </a:prstGeom>
        </p:spPr>
      </p:pic>
      <p:sp>
        <p:nvSpPr>
          <p:cNvPr id="6" name="TextBox 5">
            <a:extLst>
              <a:ext uri="{FF2B5EF4-FFF2-40B4-BE49-F238E27FC236}">
                <a16:creationId xmlns:a16="http://schemas.microsoft.com/office/drawing/2014/main" id="{F862CD77-2D88-1CCE-BA76-62B9F91EA410}"/>
              </a:ext>
            </a:extLst>
          </p:cNvPr>
          <p:cNvSpPr txBox="1"/>
          <p:nvPr/>
        </p:nvSpPr>
        <p:spPr>
          <a:xfrm>
            <a:off x="1117315" y="6340799"/>
            <a:ext cx="2540285" cy="369332"/>
          </a:xfrm>
          <a:prstGeom prst="rect">
            <a:avLst/>
          </a:prstGeom>
          <a:noFill/>
        </p:spPr>
        <p:txBody>
          <a:bodyPr wrap="square">
            <a:spAutoFit/>
          </a:bodyPr>
          <a:lstStyle/>
          <a:p>
            <a:r>
              <a:rPr lang="en-US" dirty="0">
                <a:solidFill>
                  <a:schemeClr val="accent5">
                    <a:lumMod val="50000"/>
                  </a:schemeClr>
                </a:solidFill>
              </a:rPr>
              <a:t>Result of Beam Search</a:t>
            </a:r>
          </a:p>
        </p:txBody>
      </p:sp>
      <p:sp>
        <p:nvSpPr>
          <p:cNvPr id="7" name="TextBox 6">
            <a:extLst>
              <a:ext uri="{FF2B5EF4-FFF2-40B4-BE49-F238E27FC236}">
                <a16:creationId xmlns:a16="http://schemas.microsoft.com/office/drawing/2014/main" id="{CC5A0948-5856-6763-6367-6E1B3B2F91B1}"/>
              </a:ext>
            </a:extLst>
          </p:cNvPr>
          <p:cNvSpPr txBox="1"/>
          <p:nvPr/>
        </p:nvSpPr>
        <p:spPr>
          <a:xfrm>
            <a:off x="6857144" y="6411431"/>
            <a:ext cx="2540285" cy="369332"/>
          </a:xfrm>
          <a:prstGeom prst="rect">
            <a:avLst/>
          </a:prstGeom>
          <a:noFill/>
        </p:spPr>
        <p:txBody>
          <a:bodyPr wrap="square">
            <a:spAutoFit/>
          </a:bodyPr>
          <a:lstStyle/>
          <a:p>
            <a:r>
              <a:rPr lang="en-US" dirty="0">
                <a:solidFill>
                  <a:schemeClr val="accent5">
                    <a:lumMod val="50000"/>
                  </a:schemeClr>
                </a:solidFill>
              </a:rPr>
              <a:t>Result of Greedy Search</a:t>
            </a:r>
          </a:p>
        </p:txBody>
      </p:sp>
    </p:spTree>
    <p:extLst>
      <p:ext uri="{BB962C8B-B14F-4D97-AF65-F5344CB8AC3E}">
        <p14:creationId xmlns:p14="http://schemas.microsoft.com/office/powerpoint/2010/main" val="3175848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bar graph&#10;&#10;Description automatically generated">
            <a:extLst>
              <a:ext uri="{FF2B5EF4-FFF2-40B4-BE49-F238E27FC236}">
                <a16:creationId xmlns:a16="http://schemas.microsoft.com/office/drawing/2014/main" id="{B39ADA58-D1D4-29E3-544E-A3A51E2C5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008" y="2740782"/>
            <a:ext cx="4261992" cy="2831235"/>
          </a:xfrm>
          <a:prstGeom prst="rect">
            <a:avLst/>
          </a:prstGeom>
        </p:spPr>
      </p:pic>
      <p:sp>
        <p:nvSpPr>
          <p:cNvPr id="2" name="Title 1">
            <a:extLst>
              <a:ext uri="{FF2B5EF4-FFF2-40B4-BE49-F238E27FC236}">
                <a16:creationId xmlns:a16="http://schemas.microsoft.com/office/drawing/2014/main" id="{9469BB88-6ED8-AA69-20D7-04D2A5E93BAB}"/>
              </a:ext>
            </a:extLst>
          </p:cNvPr>
          <p:cNvSpPr>
            <a:spLocks noGrp="1"/>
          </p:cNvSpPr>
          <p:nvPr>
            <p:ph type="title"/>
          </p:nvPr>
        </p:nvSpPr>
        <p:spPr>
          <a:xfrm>
            <a:off x="842482" y="346737"/>
            <a:ext cx="8073310" cy="461665"/>
          </a:xfrm>
        </p:spPr>
        <p:txBody>
          <a:bodyPr/>
          <a:lstStyle/>
          <a:p>
            <a:r>
              <a:rPr lang="en-US" sz="4000" dirty="0"/>
              <a:t>Decoding Strategy - Top-k Sampling</a:t>
            </a:r>
          </a:p>
        </p:txBody>
      </p:sp>
      <p:sp>
        <p:nvSpPr>
          <p:cNvPr id="3" name="Text Placeholder 2">
            <a:extLst>
              <a:ext uri="{FF2B5EF4-FFF2-40B4-BE49-F238E27FC236}">
                <a16:creationId xmlns:a16="http://schemas.microsoft.com/office/drawing/2014/main" id="{AF833063-BCC2-3431-DE7B-856E762C979D}"/>
              </a:ext>
            </a:extLst>
          </p:cNvPr>
          <p:cNvSpPr>
            <a:spLocks noGrp="1"/>
          </p:cNvSpPr>
          <p:nvPr>
            <p:ph type="body" idx="1"/>
          </p:nvPr>
        </p:nvSpPr>
        <p:spPr>
          <a:xfrm>
            <a:off x="931754" y="1049678"/>
            <a:ext cx="11138598" cy="2769989"/>
          </a:xfrm>
        </p:spPr>
        <p:txBody>
          <a:bodyPr/>
          <a:lstStyle/>
          <a:p>
            <a:r>
              <a:rPr lang="en-US" dirty="0"/>
              <a:t>Select a token </a:t>
            </a:r>
            <a:r>
              <a:rPr lang="en-US" dirty="0">
                <a:solidFill>
                  <a:srgbClr val="C00000"/>
                </a:solidFill>
              </a:rPr>
              <a:t>randomly</a:t>
            </a:r>
            <a:r>
              <a:rPr lang="en-US" dirty="0"/>
              <a:t> from the </a:t>
            </a:r>
            <a:r>
              <a:rPr lang="en-US" dirty="0">
                <a:solidFill>
                  <a:srgbClr val="C00000"/>
                </a:solidFill>
              </a:rPr>
              <a:t>k most likely </a:t>
            </a:r>
            <a:r>
              <a:rPr lang="en-US" dirty="0"/>
              <a:t>options.</a:t>
            </a:r>
          </a:p>
          <a:p>
            <a:r>
              <a:rPr lang="en-US" dirty="0"/>
              <a:t>This approach ensures that we prioritize the </a:t>
            </a:r>
            <a:r>
              <a:rPr lang="en-US" dirty="0">
                <a:solidFill>
                  <a:srgbClr val="C00000"/>
                </a:solidFill>
              </a:rPr>
              <a:t>most probable tokens </a:t>
            </a:r>
            <a:r>
              <a:rPr lang="en-US" dirty="0"/>
              <a:t>while introducing an element of </a:t>
            </a:r>
            <a:r>
              <a:rPr lang="en-US" dirty="0">
                <a:solidFill>
                  <a:srgbClr val="C00000"/>
                </a:solidFill>
              </a:rPr>
              <a:t>randomness</a:t>
            </a:r>
            <a:r>
              <a:rPr lang="en-US" dirty="0"/>
              <a:t> in the selection process.</a:t>
            </a:r>
          </a:p>
          <a:p>
            <a:r>
              <a:rPr lang="en-US" dirty="0"/>
              <a:t>Randomness allows for more diversity and </a:t>
            </a:r>
            <a:r>
              <a:rPr lang="en-US" dirty="0">
                <a:solidFill>
                  <a:srgbClr val="C00000"/>
                </a:solidFill>
              </a:rPr>
              <a:t>creativity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a:t>
            </a:r>
          </a:p>
          <a:p>
            <a:pPr marL="0" indent="0">
              <a:buNone/>
            </a:pPr>
            <a:r>
              <a:rPr lang="en-US" sz="2400" dirty="0">
                <a:highlight>
                  <a:srgbClr val="FFFF00"/>
                </a:highlight>
              </a:rPr>
              <a:t>P(park)=35%</a:t>
            </a:r>
            <a:r>
              <a:rPr lang="en-US" sz="2400" dirty="0">
                <a:effectLst/>
                <a:highlight>
                  <a:srgbClr val="FFFF00"/>
                </a:highlight>
              </a:rPr>
              <a:t>,</a:t>
            </a:r>
            <a:r>
              <a:rPr lang="en-US" sz="2400" dirty="0">
                <a:highlight>
                  <a:srgbClr val="FFFF00"/>
                </a:highlight>
              </a:rPr>
              <a:t> P(store)=30%, P(grocery)=10% and P(beach)=5%</a:t>
            </a:r>
            <a:r>
              <a:rPr lang="en-US" sz="2400" dirty="0"/>
              <a:t>, P(restaurant)=4 %, …</a:t>
            </a:r>
          </a:p>
          <a:p>
            <a:pPr marL="0" indent="0">
              <a:buNone/>
            </a:pPr>
            <a:r>
              <a:rPr lang="en-US" sz="2400" dirty="0"/>
              <a:t>In top-4 sampling, “restaurant” is disregarded, and the algorithm will output: </a:t>
            </a:r>
          </a:p>
          <a:p>
            <a:pPr marL="0" indent="0">
              <a:buNone/>
            </a:pPr>
            <a:r>
              <a:rPr lang="en-US" sz="2400" dirty="0"/>
              <a:t>park 35/80 = 44% of the time, store 30/80=37% of the time, etc. </a:t>
            </a:r>
          </a:p>
        </p:txBody>
      </p:sp>
    </p:spTree>
    <p:extLst>
      <p:ext uri="{BB962C8B-B14F-4D97-AF65-F5344CB8AC3E}">
        <p14:creationId xmlns:p14="http://schemas.microsoft.com/office/powerpoint/2010/main" val="117317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46FA-5F68-EC35-CE1D-ACF6B99AF3FC}"/>
              </a:ext>
            </a:extLst>
          </p:cNvPr>
          <p:cNvSpPr>
            <a:spLocks noGrp="1"/>
          </p:cNvSpPr>
          <p:nvPr>
            <p:ph type="title"/>
          </p:nvPr>
        </p:nvSpPr>
        <p:spPr>
          <a:xfrm>
            <a:off x="770562" y="357012"/>
            <a:ext cx="8402083" cy="461665"/>
          </a:xfrm>
        </p:spPr>
        <p:txBody>
          <a:bodyPr/>
          <a:lstStyle/>
          <a:p>
            <a:r>
              <a:rPr lang="en-US" sz="4000" dirty="0"/>
              <a:t>Temperature</a:t>
            </a:r>
          </a:p>
        </p:txBody>
      </p:sp>
      <p:sp>
        <p:nvSpPr>
          <p:cNvPr id="3" name="Text Placeholder 2">
            <a:extLst>
              <a:ext uri="{FF2B5EF4-FFF2-40B4-BE49-F238E27FC236}">
                <a16:creationId xmlns:a16="http://schemas.microsoft.com/office/drawing/2014/main" id="{1FACD787-9995-157A-AAF7-27BF061DEC12}"/>
              </a:ext>
            </a:extLst>
          </p:cNvPr>
          <p:cNvSpPr>
            <a:spLocks noGrp="1"/>
          </p:cNvSpPr>
          <p:nvPr>
            <p:ph type="body" idx="1"/>
          </p:nvPr>
        </p:nvSpPr>
        <p:spPr>
          <a:xfrm>
            <a:off x="770562" y="1371601"/>
            <a:ext cx="11421438" cy="2769989"/>
          </a:xfrm>
        </p:spPr>
        <p:txBody>
          <a:bodyPr/>
          <a:lstStyle/>
          <a:p>
            <a:pPr marL="342900" indent="-342900"/>
            <a:r>
              <a:rPr lang="en-US" dirty="0"/>
              <a:t>Another way of introducing </a:t>
            </a:r>
            <a:r>
              <a:rPr lang="en-US" dirty="0">
                <a:solidFill>
                  <a:srgbClr val="C00000"/>
                </a:solidFill>
              </a:rPr>
              <a:t>randomness</a:t>
            </a:r>
            <a:r>
              <a:rPr lang="en-US" dirty="0"/>
              <a:t> is the concept of temperature. </a:t>
            </a:r>
          </a:p>
          <a:p>
            <a:pPr marL="342900" indent="-342900"/>
            <a:r>
              <a:rPr lang="en-US" dirty="0"/>
              <a:t>The temperature is a parameter that ranges from </a:t>
            </a:r>
            <a:r>
              <a:rPr lang="en-US" dirty="0">
                <a:solidFill>
                  <a:srgbClr val="C00000"/>
                </a:solidFill>
              </a:rPr>
              <a:t>0 to 1</a:t>
            </a:r>
            <a:endParaRPr lang="en-US" dirty="0"/>
          </a:p>
          <a:p>
            <a:pPr marL="342900" indent="-342900"/>
            <a:r>
              <a:rPr lang="en-US" dirty="0"/>
              <a:t>It affects the </a:t>
            </a:r>
            <a:r>
              <a:rPr lang="en-US" dirty="0">
                <a:solidFill>
                  <a:srgbClr val="C00000"/>
                </a:solidFill>
              </a:rPr>
              <a:t>probabilities</a:t>
            </a:r>
            <a:r>
              <a:rPr lang="en-US" dirty="0"/>
              <a:t> generated by the </a:t>
            </a:r>
            <a:r>
              <a:rPr lang="en-US" dirty="0" err="1"/>
              <a:t>softmax</a:t>
            </a:r>
            <a:r>
              <a:rPr lang="en-US" dirty="0"/>
              <a:t> function, making the </a:t>
            </a:r>
            <a:r>
              <a:rPr lang="en-US" dirty="0">
                <a:solidFill>
                  <a:srgbClr val="C00000"/>
                </a:solidFill>
              </a:rPr>
              <a:t>most likely </a:t>
            </a:r>
            <a:r>
              <a:rPr lang="en-US" dirty="0"/>
              <a:t>tokens </a:t>
            </a:r>
            <a:r>
              <a:rPr lang="en-US" dirty="0">
                <a:solidFill>
                  <a:srgbClr val="C00000"/>
                </a:solidFill>
              </a:rPr>
              <a:t>more influential</a:t>
            </a:r>
            <a:r>
              <a:rPr lang="en-US" dirty="0"/>
              <a:t>. </a:t>
            </a:r>
          </a:p>
          <a:p>
            <a:pPr marL="0" indent="0">
              <a:buNone/>
            </a:pPr>
            <a:endParaRPr lang="en-US" dirty="0"/>
          </a:p>
          <a:p>
            <a:endParaRPr lang="en-US" dirty="0"/>
          </a:p>
        </p:txBody>
      </p:sp>
      <p:pic>
        <p:nvPicPr>
          <p:cNvPr id="5" name="Picture 4">
            <a:extLst>
              <a:ext uri="{FF2B5EF4-FFF2-40B4-BE49-F238E27FC236}">
                <a16:creationId xmlns:a16="http://schemas.microsoft.com/office/drawing/2014/main" id="{6798F0EC-00AA-D8E2-43A5-CC63BC59F4E6}"/>
              </a:ext>
            </a:extLst>
          </p:cNvPr>
          <p:cNvPicPr>
            <a:picLocks noChangeAspect="1"/>
          </p:cNvPicPr>
          <p:nvPr/>
        </p:nvPicPr>
        <p:blipFill>
          <a:blip r:embed="rId2"/>
          <a:stretch>
            <a:fillRect/>
          </a:stretch>
        </p:blipFill>
        <p:spPr>
          <a:xfrm>
            <a:off x="8283136" y="2963407"/>
            <a:ext cx="3302561" cy="872749"/>
          </a:xfrm>
          <a:prstGeom prst="rect">
            <a:avLst/>
          </a:prstGeom>
        </p:spPr>
      </p:pic>
      <p:pic>
        <p:nvPicPr>
          <p:cNvPr id="6" name="Picture 5" descr="A graph with a bar&#10;&#10;Description automatically generated">
            <a:extLst>
              <a:ext uri="{FF2B5EF4-FFF2-40B4-BE49-F238E27FC236}">
                <a16:creationId xmlns:a16="http://schemas.microsoft.com/office/drawing/2014/main" id="{0EC1D267-AE40-7184-0443-876A45F10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466" y="3676493"/>
            <a:ext cx="7429500" cy="2443259"/>
          </a:xfrm>
          <a:prstGeom prst="rect">
            <a:avLst/>
          </a:prstGeom>
        </p:spPr>
      </p:pic>
      <p:sp>
        <p:nvSpPr>
          <p:cNvPr id="7" name="Text Placeholder 2">
            <a:extLst>
              <a:ext uri="{FF2B5EF4-FFF2-40B4-BE49-F238E27FC236}">
                <a16:creationId xmlns:a16="http://schemas.microsoft.com/office/drawing/2014/main" id="{45C7E065-DB65-4957-E0A4-54D6B2E1AF3D}"/>
              </a:ext>
            </a:extLst>
          </p:cNvPr>
          <p:cNvSpPr txBox="1">
            <a:spLocks/>
          </p:cNvSpPr>
          <p:nvPr/>
        </p:nvSpPr>
        <p:spPr>
          <a:xfrm>
            <a:off x="2551052" y="6119752"/>
            <a:ext cx="5029200" cy="1107996"/>
          </a:xfrm>
          <a:prstGeom prst="rect">
            <a:avLst/>
          </a:prstGeom>
        </p:spPr>
        <p:txBody>
          <a:bodyPr wrap="square" lIns="0" tIns="0" rIns="0" bIns="0">
            <a:spAutoFit/>
          </a:bodyPr>
          <a:lstStyle>
            <a:lvl1pPr marL="0">
              <a:defRPr sz="2000" b="0" i="0">
                <a:solidFill>
                  <a:srgbClr val="4B2E83"/>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800" dirty="0"/>
              <a:t>Impact of temperature on the probabilities generated for a given set of input logits [1.5, -1.8, 0.9, -3.2]. </a:t>
            </a:r>
          </a:p>
          <a:p>
            <a:endParaRPr lang="en-US" sz="1800" dirty="0"/>
          </a:p>
          <a:p>
            <a:endParaRPr lang="en-US" sz="1800" dirty="0"/>
          </a:p>
        </p:txBody>
      </p:sp>
    </p:spTree>
    <p:extLst>
      <p:ext uri="{BB962C8B-B14F-4D97-AF65-F5344CB8AC3E}">
        <p14:creationId xmlns:p14="http://schemas.microsoft.com/office/powerpoint/2010/main" val="34509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C86B-437E-B020-6BC9-D1AE49BCF2F7}"/>
              </a:ext>
            </a:extLst>
          </p:cNvPr>
          <p:cNvSpPr>
            <a:spLocks noGrp="1"/>
          </p:cNvSpPr>
          <p:nvPr>
            <p:ph type="title"/>
          </p:nvPr>
        </p:nvSpPr>
        <p:spPr>
          <a:xfrm>
            <a:off x="791110" y="357012"/>
            <a:ext cx="8381536" cy="461665"/>
          </a:xfrm>
        </p:spPr>
        <p:txBody>
          <a:bodyPr/>
          <a:lstStyle/>
          <a:p>
            <a:r>
              <a:rPr lang="en-US" sz="4000" dirty="0"/>
              <a:t>Temperature Value</a:t>
            </a:r>
          </a:p>
        </p:txBody>
      </p:sp>
      <p:sp>
        <p:nvSpPr>
          <p:cNvPr id="3" name="Text Placeholder 2">
            <a:extLst>
              <a:ext uri="{FF2B5EF4-FFF2-40B4-BE49-F238E27FC236}">
                <a16:creationId xmlns:a16="http://schemas.microsoft.com/office/drawing/2014/main" id="{C2F14828-CA4A-5045-1B7E-AA04A2C5B5CE}"/>
              </a:ext>
            </a:extLst>
          </p:cNvPr>
          <p:cNvSpPr>
            <a:spLocks noGrp="1"/>
          </p:cNvSpPr>
          <p:nvPr>
            <p:ph type="body" idx="1"/>
          </p:nvPr>
        </p:nvSpPr>
        <p:spPr>
          <a:xfrm>
            <a:off x="791110" y="884657"/>
            <a:ext cx="11291299" cy="2769989"/>
          </a:xfrm>
        </p:spPr>
        <p:txBody>
          <a:bodyPr/>
          <a:lstStyle/>
          <a:p>
            <a:pPr marL="257175" indent="-257175"/>
            <a:r>
              <a:rPr lang="en-US" dirty="0"/>
              <a:t>A temperature of </a:t>
            </a:r>
            <a:r>
              <a:rPr lang="en-US" dirty="0">
                <a:solidFill>
                  <a:srgbClr val="C00000"/>
                </a:solidFill>
              </a:rPr>
              <a:t>1.0 </a:t>
            </a:r>
            <a:r>
              <a:rPr lang="en-US" dirty="0"/>
              <a:t>is equivalent to a default </a:t>
            </a:r>
            <a:r>
              <a:rPr lang="en-US" dirty="0" err="1"/>
              <a:t>softmax</a:t>
            </a:r>
            <a:r>
              <a:rPr lang="en-US" dirty="0"/>
              <a:t> with no temperature</a:t>
            </a:r>
            <a:r>
              <a:rPr lang="en-US" dirty="0">
                <a:solidFill>
                  <a:srgbClr val="C00000"/>
                </a:solidFill>
              </a:rPr>
              <a:t> </a:t>
            </a:r>
            <a:r>
              <a:rPr lang="en-US" dirty="0"/>
              <a:t>which gives </a:t>
            </a:r>
            <a:r>
              <a:rPr lang="en-US" dirty="0">
                <a:solidFill>
                  <a:srgbClr val="C00000"/>
                </a:solidFill>
              </a:rPr>
              <a:t>most probable </a:t>
            </a:r>
            <a:r>
              <a:rPr lang="en-US" dirty="0"/>
              <a:t>token </a:t>
            </a:r>
          </a:p>
          <a:p>
            <a:pPr marL="257175" indent="-257175"/>
            <a:r>
              <a:rPr lang="en-US" dirty="0"/>
              <a:t>A </a:t>
            </a:r>
            <a:r>
              <a:rPr lang="en-US" dirty="0">
                <a:solidFill>
                  <a:srgbClr val="C00000"/>
                </a:solidFill>
              </a:rPr>
              <a:t>low temperature </a:t>
            </a:r>
            <a:r>
              <a:rPr lang="en-US" dirty="0"/>
              <a:t>(e.g., 0.1) sharpens the differences between probabilities (less chance for smaller probabilities and </a:t>
            </a:r>
            <a:r>
              <a:rPr lang="en-US" dirty="0">
                <a:solidFill>
                  <a:srgbClr val="C00000"/>
                </a:solidFill>
              </a:rPr>
              <a:t>less diversity</a:t>
            </a:r>
            <a:r>
              <a:rPr lang="en-US" dirty="0"/>
              <a:t>)</a:t>
            </a:r>
          </a:p>
          <a:p>
            <a:pPr marL="257175" indent="-257175"/>
            <a:r>
              <a:rPr lang="en-US" dirty="0"/>
              <a:t>A </a:t>
            </a:r>
            <a:r>
              <a:rPr lang="en-US" dirty="0">
                <a:solidFill>
                  <a:srgbClr val="C00000"/>
                </a:solidFill>
              </a:rPr>
              <a:t>high temperature </a:t>
            </a:r>
            <a:r>
              <a:rPr lang="en-US" dirty="0"/>
              <a:t>(e.g., 1.5) flattens out the differences between probabilities (more chance for smaller probabilities and </a:t>
            </a:r>
            <a:r>
              <a:rPr lang="en-US" dirty="0">
                <a:solidFill>
                  <a:srgbClr val="C00000"/>
                </a:solidFill>
              </a:rPr>
              <a:t>more diversity</a:t>
            </a:r>
            <a:r>
              <a:rPr lang="en-US" dirty="0"/>
              <a:t>)</a:t>
            </a:r>
          </a:p>
          <a:p>
            <a:pPr marL="257175" indent="-257175"/>
            <a:r>
              <a:rPr lang="en-US" dirty="0"/>
              <a:t>By adjusting the temperature, we can influence the extent to which the model produces more </a:t>
            </a:r>
            <a:r>
              <a:rPr lang="en-US" dirty="0">
                <a:solidFill>
                  <a:srgbClr val="C00000"/>
                </a:solidFill>
              </a:rPr>
              <a:t>creative </a:t>
            </a:r>
            <a:r>
              <a:rPr lang="en-US" dirty="0"/>
              <a:t>(diverse) or </a:t>
            </a:r>
            <a:r>
              <a:rPr lang="en-US" dirty="0">
                <a:solidFill>
                  <a:srgbClr val="C00000"/>
                </a:solidFill>
              </a:rPr>
              <a:t>predictable</a:t>
            </a:r>
            <a:r>
              <a:rPr lang="en-US" dirty="0"/>
              <a:t> responses.</a:t>
            </a:r>
          </a:p>
        </p:txBody>
      </p:sp>
      <p:pic>
        <p:nvPicPr>
          <p:cNvPr id="5" name="Picture 4">
            <a:extLst>
              <a:ext uri="{FF2B5EF4-FFF2-40B4-BE49-F238E27FC236}">
                <a16:creationId xmlns:a16="http://schemas.microsoft.com/office/drawing/2014/main" id="{3C171879-4D66-59B0-E492-4FFAF102EE60}"/>
              </a:ext>
            </a:extLst>
          </p:cNvPr>
          <p:cNvPicPr>
            <a:picLocks noChangeAspect="1"/>
          </p:cNvPicPr>
          <p:nvPr/>
        </p:nvPicPr>
        <p:blipFill>
          <a:blip r:embed="rId2"/>
          <a:stretch>
            <a:fillRect/>
          </a:stretch>
        </p:blipFill>
        <p:spPr>
          <a:xfrm>
            <a:off x="8293411" y="5130445"/>
            <a:ext cx="3302561" cy="872749"/>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8221FF95-36B9-B2B4-1A31-82DC37856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961" y="4425535"/>
            <a:ext cx="5024063" cy="2432465"/>
          </a:xfrm>
          <a:prstGeom prst="rect">
            <a:avLst/>
          </a:prstGeom>
        </p:spPr>
      </p:pic>
    </p:spTree>
    <p:extLst>
      <p:ext uri="{BB962C8B-B14F-4D97-AF65-F5344CB8AC3E}">
        <p14:creationId xmlns:p14="http://schemas.microsoft.com/office/powerpoint/2010/main" val="215173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different types of objects&#10;&#10;Description automatically generated">
            <a:extLst>
              <a:ext uri="{FF2B5EF4-FFF2-40B4-BE49-F238E27FC236}">
                <a16:creationId xmlns:a16="http://schemas.microsoft.com/office/drawing/2014/main" id="{744E66EB-096D-9026-9FAC-4C57B7CE2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850" y="3065477"/>
            <a:ext cx="4518978" cy="3792523"/>
          </a:xfrm>
          <a:prstGeom prst="rect">
            <a:avLst/>
          </a:prstGeom>
        </p:spPr>
      </p:pic>
      <p:sp>
        <p:nvSpPr>
          <p:cNvPr id="2" name="Title 1">
            <a:extLst>
              <a:ext uri="{FF2B5EF4-FFF2-40B4-BE49-F238E27FC236}">
                <a16:creationId xmlns:a16="http://schemas.microsoft.com/office/drawing/2014/main" id="{34904DF7-069E-06F0-5EF2-B39835EFF829}"/>
              </a:ext>
            </a:extLst>
          </p:cNvPr>
          <p:cNvSpPr>
            <a:spLocks noGrp="1"/>
          </p:cNvSpPr>
          <p:nvPr>
            <p:ph type="title"/>
          </p:nvPr>
        </p:nvSpPr>
        <p:spPr>
          <a:xfrm>
            <a:off x="785335" y="443061"/>
            <a:ext cx="7433309" cy="461665"/>
          </a:xfrm>
        </p:spPr>
        <p:txBody>
          <a:bodyPr/>
          <a:lstStyle/>
          <a:p>
            <a:r>
              <a:rPr lang="en-US" sz="4000" dirty="0"/>
              <a:t>Temperature - Impact</a:t>
            </a:r>
          </a:p>
        </p:txBody>
      </p:sp>
      <p:sp>
        <p:nvSpPr>
          <p:cNvPr id="3" name="Text Placeholder 2">
            <a:extLst>
              <a:ext uri="{FF2B5EF4-FFF2-40B4-BE49-F238E27FC236}">
                <a16:creationId xmlns:a16="http://schemas.microsoft.com/office/drawing/2014/main" id="{8148474D-5B6F-DC89-6A17-B8222A7ADDAD}"/>
              </a:ext>
            </a:extLst>
          </p:cNvPr>
          <p:cNvSpPr>
            <a:spLocks noGrp="1"/>
          </p:cNvSpPr>
          <p:nvPr>
            <p:ph type="body" idx="1"/>
          </p:nvPr>
        </p:nvSpPr>
        <p:spPr>
          <a:xfrm>
            <a:off x="785335" y="1435894"/>
            <a:ext cx="11040220" cy="1231106"/>
          </a:xfrm>
        </p:spPr>
        <p:txBody>
          <a:bodyPr/>
          <a:lstStyle/>
          <a:p>
            <a:r>
              <a:rPr lang="en-US" dirty="0"/>
              <a:t>At higher temperatures, we see more </a:t>
            </a:r>
            <a:r>
              <a:rPr lang="en-US" dirty="0">
                <a:solidFill>
                  <a:srgbClr val="C00000"/>
                </a:solidFill>
              </a:rPr>
              <a:t>hallucinations</a:t>
            </a:r>
            <a:r>
              <a:rPr lang="en-US" dirty="0"/>
              <a:t> and lower quality of responses on average, but also more </a:t>
            </a:r>
            <a:r>
              <a:rPr lang="en-US" dirty="0">
                <a:solidFill>
                  <a:srgbClr val="C00000"/>
                </a:solidFill>
              </a:rPr>
              <a:t>creative</a:t>
            </a:r>
            <a:r>
              <a:rPr lang="en-US" dirty="0"/>
              <a:t> and diverse responses</a:t>
            </a:r>
          </a:p>
          <a:p>
            <a:r>
              <a:rPr lang="en-US" u="sng" dirty="0"/>
              <a:t>Frequency and presence penalties </a:t>
            </a:r>
            <a:r>
              <a:rPr lang="en-US" dirty="0"/>
              <a:t>can also add diversity by </a:t>
            </a:r>
            <a:r>
              <a:rPr lang="en-US" dirty="0">
                <a:solidFill>
                  <a:srgbClr val="C00000"/>
                </a:solidFill>
              </a:rPr>
              <a:t>penalizing</a:t>
            </a:r>
            <a:r>
              <a:rPr lang="en-US" dirty="0"/>
              <a:t> the </a:t>
            </a:r>
            <a:r>
              <a:rPr lang="en-US" dirty="0">
                <a:solidFill>
                  <a:srgbClr val="C00000"/>
                </a:solidFill>
              </a:rPr>
              <a:t>reuse</a:t>
            </a:r>
            <a:r>
              <a:rPr lang="en-US" dirty="0"/>
              <a:t> of tokens that have already occurred in the text.</a:t>
            </a:r>
          </a:p>
        </p:txBody>
      </p:sp>
    </p:spTree>
    <p:extLst>
      <p:ext uri="{BB962C8B-B14F-4D97-AF65-F5344CB8AC3E}">
        <p14:creationId xmlns:p14="http://schemas.microsoft.com/office/powerpoint/2010/main" val="90859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CA36-F4AA-97D8-1490-515546E29EA0}"/>
              </a:ext>
            </a:extLst>
          </p:cNvPr>
          <p:cNvSpPr>
            <a:spLocks noGrp="1"/>
          </p:cNvSpPr>
          <p:nvPr>
            <p:ph type="title"/>
          </p:nvPr>
        </p:nvSpPr>
        <p:spPr>
          <a:xfrm>
            <a:off x="952537" y="572971"/>
            <a:ext cx="8155503" cy="461665"/>
          </a:xfrm>
        </p:spPr>
        <p:txBody>
          <a:bodyPr/>
          <a:lstStyle/>
          <a:p>
            <a:r>
              <a:rPr lang="en-US" sz="4000" dirty="0"/>
              <a:t>Beam Search with Top K</a:t>
            </a:r>
          </a:p>
        </p:txBody>
      </p:sp>
      <p:sp>
        <p:nvSpPr>
          <p:cNvPr id="3" name="Text Placeholder 2">
            <a:extLst>
              <a:ext uri="{FF2B5EF4-FFF2-40B4-BE49-F238E27FC236}">
                <a16:creationId xmlns:a16="http://schemas.microsoft.com/office/drawing/2014/main" id="{39580E34-6BEB-2394-EDEE-55CBF213D0AB}"/>
              </a:ext>
            </a:extLst>
          </p:cNvPr>
          <p:cNvSpPr>
            <a:spLocks noGrp="1"/>
          </p:cNvSpPr>
          <p:nvPr>
            <p:ph type="body" idx="1"/>
          </p:nvPr>
        </p:nvSpPr>
        <p:spPr>
          <a:xfrm>
            <a:off x="921249" y="1583415"/>
            <a:ext cx="10212513" cy="1846659"/>
          </a:xfrm>
        </p:spPr>
        <p:txBody>
          <a:bodyPr/>
          <a:lstStyle/>
          <a:p>
            <a:r>
              <a:rPr lang="en-US" dirty="0"/>
              <a:t>Higher scores do </a:t>
            </a:r>
            <a:r>
              <a:rPr lang="en-US" dirty="0">
                <a:solidFill>
                  <a:srgbClr val="C00000"/>
                </a:solidFill>
              </a:rPr>
              <a:t>not always </a:t>
            </a:r>
            <a:r>
              <a:rPr lang="en-US" dirty="0"/>
              <a:t>lead to more </a:t>
            </a:r>
            <a:r>
              <a:rPr lang="en-US" dirty="0">
                <a:solidFill>
                  <a:srgbClr val="C00000"/>
                </a:solidFill>
              </a:rPr>
              <a:t>realistic</a:t>
            </a:r>
            <a:r>
              <a:rPr lang="en-US" dirty="0"/>
              <a:t> or meaningful sequences.</a:t>
            </a:r>
          </a:p>
          <a:p>
            <a:r>
              <a:rPr lang="en-US" dirty="0"/>
              <a:t>Instead of selecting the highest-probability tokens (as in regular beam search), use </a:t>
            </a:r>
            <a:r>
              <a:rPr lang="en-US" dirty="0">
                <a:solidFill>
                  <a:srgbClr val="C00000"/>
                </a:solidFill>
              </a:rPr>
              <a:t>Top-k sampling</a:t>
            </a:r>
            <a:r>
              <a:rPr lang="en-US" dirty="0"/>
              <a:t>.</a:t>
            </a:r>
          </a:p>
          <a:p>
            <a:r>
              <a:rPr lang="en-US" dirty="0"/>
              <a:t>The sampling, making </a:t>
            </a:r>
            <a:r>
              <a:rPr lang="en-US" dirty="0">
                <a:solidFill>
                  <a:srgbClr val="C00000"/>
                </a:solidFill>
              </a:rPr>
              <a:t>more diverse </a:t>
            </a:r>
            <a:r>
              <a:rPr lang="en-US" dirty="0"/>
              <a:t>choices. </a:t>
            </a:r>
          </a:p>
          <a:p>
            <a:endParaRPr lang="en-US" dirty="0"/>
          </a:p>
          <a:p>
            <a:endParaRPr lang="en-US" dirty="0"/>
          </a:p>
        </p:txBody>
      </p:sp>
      <p:cxnSp>
        <p:nvCxnSpPr>
          <p:cNvPr id="9" name="Straight Arrow Connector 8">
            <a:extLst>
              <a:ext uri="{FF2B5EF4-FFF2-40B4-BE49-F238E27FC236}">
                <a16:creationId xmlns:a16="http://schemas.microsoft.com/office/drawing/2014/main" id="{2C06EAC2-8F06-9850-EA48-397EC88E6D9D}"/>
              </a:ext>
            </a:extLst>
          </p:cNvPr>
          <p:cNvCxnSpPr>
            <a:cxnSpLocks/>
          </p:cNvCxnSpPr>
          <p:nvPr/>
        </p:nvCxnSpPr>
        <p:spPr>
          <a:xfrm flipV="1">
            <a:off x="4721724" y="4876614"/>
            <a:ext cx="978240" cy="70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261463-18EA-AEFE-1AEB-AE9EBD4F6E47}"/>
              </a:ext>
            </a:extLst>
          </p:cNvPr>
          <p:cNvSpPr txBox="1"/>
          <p:nvPr/>
        </p:nvSpPr>
        <p:spPr>
          <a:xfrm>
            <a:off x="2786743" y="4278276"/>
            <a:ext cx="6097712" cy="369332"/>
          </a:xfrm>
          <a:prstGeom prst="rect">
            <a:avLst/>
          </a:prstGeom>
          <a:noFill/>
        </p:spPr>
        <p:txBody>
          <a:bodyPr wrap="square">
            <a:spAutoFit/>
          </a:bodyPr>
          <a:lstStyle/>
          <a:p>
            <a:r>
              <a:rPr lang="en-US" dirty="0">
                <a:solidFill>
                  <a:schemeClr val="accent1">
                    <a:lumMod val="75000"/>
                  </a:schemeClr>
                </a:solidFill>
              </a:rPr>
              <a:t>Top-4 sampling</a:t>
            </a:r>
          </a:p>
        </p:txBody>
      </p:sp>
      <p:pic>
        <p:nvPicPr>
          <p:cNvPr id="13" name="Picture 12">
            <a:extLst>
              <a:ext uri="{FF2B5EF4-FFF2-40B4-BE49-F238E27FC236}">
                <a16:creationId xmlns:a16="http://schemas.microsoft.com/office/drawing/2014/main" id="{E2BBB8A8-0AD9-1E97-7186-7B0DE1E77782}"/>
              </a:ext>
            </a:extLst>
          </p:cNvPr>
          <p:cNvPicPr>
            <a:picLocks noChangeAspect="1"/>
          </p:cNvPicPr>
          <p:nvPr/>
        </p:nvPicPr>
        <p:blipFill>
          <a:blip r:embed="rId2"/>
          <a:stretch>
            <a:fillRect/>
          </a:stretch>
        </p:blipFill>
        <p:spPr>
          <a:xfrm>
            <a:off x="5812980" y="3993200"/>
            <a:ext cx="1954284" cy="1252746"/>
          </a:xfrm>
          <a:prstGeom prst="rect">
            <a:avLst/>
          </a:prstGeom>
        </p:spPr>
      </p:pic>
      <p:pic>
        <p:nvPicPr>
          <p:cNvPr id="15" name="Picture 14">
            <a:extLst>
              <a:ext uri="{FF2B5EF4-FFF2-40B4-BE49-F238E27FC236}">
                <a16:creationId xmlns:a16="http://schemas.microsoft.com/office/drawing/2014/main" id="{46339C9F-DAD5-150B-AEED-291AC7F1D73A}"/>
              </a:ext>
            </a:extLst>
          </p:cNvPr>
          <p:cNvPicPr>
            <a:picLocks noChangeAspect="1"/>
          </p:cNvPicPr>
          <p:nvPr/>
        </p:nvPicPr>
        <p:blipFill>
          <a:blip r:embed="rId3"/>
          <a:stretch>
            <a:fillRect/>
          </a:stretch>
        </p:blipFill>
        <p:spPr>
          <a:xfrm>
            <a:off x="5699964" y="5491110"/>
            <a:ext cx="1954284" cy="1252746"/>
          </a:xfrm>
          <a:prstGeom prst="rect">
            <a:avLst/>
          </a:prstGeom>
        </p:spPr>
      </p:pic>
      <p:cxnSp>
        <p:nvCxnSpPr>
          <p:cNvPr id="17" name="Straight Arrow Connector 16">
            <a:extLst>
              <a:ext uri="{FF2B5EF4-FFF2-40B4-BE49-F238E27FC236}">
                <a16:creationId xmlns:a16="http://schemas.microsoft.com/office/drawing/2014/main" id="{EA5AFDA0-7A1F-7037-C190-915EEBD9392E}"/>
              </a:ext>
            </a:extLst>
          </p:cNvPr>
          <p:cNvCxnSpPr>
            <a:cxnSpLocks/>
            <a:endCxn id="15" idx="1"/>
          </p:cNvCxnSpPr>
          <p:nvPr/>
        </p:nvCxnSpPr>
        <p:spPr>
          <a:xfrm>
            <a:off x="4721724" y="5586574"/>
            <a:ext cx="978240" cy="53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B134BC-02F8-2B90-D295-31D9533530A2}"/>
              </a:ext>
            </a:extLst>
          </p:cNvPr>
          <p:cNvCxnSpPr>
            <a:cxnSpLocks/>
          </p:cNvCxnSpPr>
          <p:nvPr/>
        </p:nvCxnSpPr>
        <p:spPr>
          <a:xfrm flipV="1">
            <a:off x="7880280" y="3927483"/>
            <a:ext cx="1119882" cy="58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9F1DC3-2F28-3870-E973-DE7FC545A915}"/>
              </a:ext>
            </a:extLst>
          </p:cNvPr>
          <p:cNvCxnSpPr>
            <a:cxnSpLocks/>
          </p:cNvCxnSpPr>
          <p:nvPr/>
        </p:nvCxnSpPr>
        <p:spPr>
          <a:xfrm>
            <a:off x="7880894" y="4501344"/>
            <a:ext cx="978240" cy="53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950F1-BACB-95EF-7FD6-9AC2CF8626F9}"/>
              </a:ext>
            </a:extLst>
          </p:cNvPr>
          <p:cNvCxnSpPr>
            <a:cxnSpLocks/>
          </p:cNvCxnSpPr>
          <p:nvPr/>
        </p:nvCxnSpPr>
        <p:spPr>
          <a:xfrm>
            <a:off x="7767264" y="6139717"/>
            <a:ext cx="978240" cy="53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C1A828-25BC-2696-E760-EE7B37DC7CFE}"/>
              </a:ext>
            </a:extLst>
          </p:cNvPr>
          <p:cNvCxnSpPr>
            <a:cxnSpLocks/>
          </p:cNvCxnSpPr>
          <p:nvPr/>
        </p:nvCxnSpPr>
        <p:spPr>
          <a:xfrm flipV="1">
            <a:off x="7764573" y="5535208"/>
            <a:ext cx="1119882" cy="58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91D2AE6-7D7F-13D0-0752-C90E47B5580F}"/>
              </a:ext>
            </a:extLst>
          </p:cNvPr>
          <p:cNvSpPr txBox="1"/>
          <p:nvPr/>
        </p:nvSpPr>
        <p:spPr>
          <a:xfrm>
            <a:off x="4482634" y="3867948"/>
            <a:ext cx="6097712" cy="923330"/>
          </a:xfrm>
          <a:prstGeom prst="rect">
            <a:avLst/>
          </a:prstGeom>
          <a:noFill/>
        </p:spPr>
        <p:txBody>
          <a:bodyPr wrap="square">
            <a:spAutoFit/>
          </a:bodyPr>
          <a:lstStyle/>
          <a:p>
            <a:r>
              <a:rPr lang="en-US" dirty="0">
                <a:solidFill>
                  <a:schemeClr val="accent1">
                    <a:lumMod val="75000"/>
                  </a:schemeClr>
                </a:solidFill>
              </a:rPr>
              <a:t>Beam-width = 2</a:t>
            </a:r>
          </a:p>
          <a:p>
            <a:r>
              <a:rPr lang="en-US" dirty="0">
                <a:solidFill>
                  <a:schemeClr val="accent1">
                    <a:lumMod val="75000"/>
                  </a:schemeClr>
                </a:solidFill>
              </a:rPr>
              <a:t>(two random</a:t>
            </a:r>
          </a:p>
          <a:p>
            <a:r>
              <a:rPr lang="en-US" dirty="0">
                <a:solidFill>
                  <a:schemeClr val="accent1">
                    <a:lumMod val="75000"/>
                  </a:schemeClr>
                </a:solidFill>
              </a:rPr>
              <a:t> from top 4)</a:t>
            </a:r>
          </a:p>
        </p:txBody>
      </p:sp>
      <p:pic>
        <p:nvPicPr>
          <p:cNvPr id="28" name="Picture 27">
            <a:extLst>
              <a:ext uri="{FF2B5EF4-FFF2-40B4-BE49-F238E27FC236}">
                <a16:creationId xmlns:a16="http://schemas.microsoft.com/office/drawing/2014/main" id="{9FFF2506-8F6D-8FC6-2F1C-164B0C250687}"/>
              </a:ext>
            </a:extLst>
          </p:cNvPr>
          <p:cNvPicPr>
            <a:picLocks noChangeAspect="1"/>
          </p:cNvPicPr>
          <p:nvPr/>
        </p:nvPicPr>
        <p:blipFill>
          <a:blip r:embed="rId4"/>
          <a:stretch>
            <a:fillRect/>
          </a:stretch>
        </p:blipFill>
        <p:spPr>
          <a:xfrm>
            <a:off x="2930273" y="4860522"/>
            <a:ext cx="1685925" cy="1666875"/>
          </a:xfrm>
          <a:prstGeom prst="rect">
            <a:avLst/>
          </a:prstGeom>
        </p:spPr>
      </p:pic>
    </p:spTree>
    <p:extLst>
      <p:ext uri="{BB962C8B-B14F-4D97-AF65-F5344CB8AC3E}">
        <p14:creationId xmlns:p14="http://schemas.microsoft.com/office/powerpoint/2010/main" val="640245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21F9-FED3-D2A2-615B-3421257D0F68}"/>
              </a:ext>
            </a:extLst>
          </p:cNvPr>
          <p:cNvSpPr>
            <a:spLocks noGrp="1"/>
          </p:cNvSpPr>
          <p:nvPr>
            <p:ph type="title"/>
          </p:nvPr>
        </p:nvSpPr>
        <p:spPr>
          <a:xfrm>
            <a:off x="750013" y="304801"/>
            <a:ext cx="10397448" cy="461665"/>
          </a:xfrm>
        </p:spPr>
        <p:txBody>
          <a:bodyPr/>
          <a:lstStyle/>
          <a:p>
            <a:r>
              <a:rPr lang="en-US" sz="4400" dirty="0"/>
              <a:t>Decoding Strategy - </a:t>
            </a:r>
            <a:r>
              <a:rPr lang="en-US" dirty="0"/>
              <a:t>Nucleus Sampling</a:t>
            </a:r>
          </a:p>
        </p:txBody>
      </p:sp>
      <p:sp>
        <p:nvSpPr>
          <p:cNvPr id="3" name="Text Placeholder 2">
            <a:extLst>
              <a:ext uri="{FF2B5EF4-FFF2-40B4-BE49-F238E27FC236}">
                <a16:creationId xmlns:a16="http://schemas.microsoft.com/office/drawing/2014/main" id="{4F085E98-6899-86A3-15F7-46433BC79C63}"/>
              </a:ext>
            </a:extLst>
          </p:cNvPr>
          <p:cNvSpPr>
            <a:spLocks noGrp="1"/>
          </p:cNvSpPr>
          <p:nvPr>
            <p:ph type="body" idx="1"/>
          </p:nvPr>
        </p:nvSpPr>
        <p:spPr>
          <a:xfrm>
            <a:off x="565079" y="1295400"/>
            <a:ext cx="11311847" cy="4616648"/>
          </a:xfrm>
        </p:spPr>
        <p:txBody>
          <a:bodyPr/>
          <a:lstStyle/>
          <a:p>
            <a:r>
              <a:rPr lang="en-US" dirty="0"/>
              <a:t>Nucleus sampling( top-p sampling), picks </a:t>
            </a:r>
            <a:r>
              <a:rPr lang="en-US" dirty="0">
                <a:solidFill>
                  <a:srgbClr val="C00000"/>
                </a:solidFill>
              </a:rPr>
              <a:t>top probable tokens </a:t>
            </a:r>
            <a:r>
              <a:rPr lang="en-US" dirty="0"/>
              <a:t>until the total probability surpasses the </a:t>
            </a:r>
            <a:r>
              <a:rPr lang="en-US" dirty="0">
                <a:solidFill>
                  <a:srgbClr val="C00000"/>
                </a:solidFill>
              </a:rPr>
              <a:t>threshold</a:t>
            </a:r>
            <a:r>
              <a:rPr lang="en-US" dirty="0"/>
              <a:t> p. </a:t>
            </a:r>
          </a:p>
          <a:p>
            <a:pPr marL="342900" indent="-342900"/>
            <a:r>
              <a:rPr lang="en-US" dirty="0"/>
              <a:t>Unlike top-k sampling, the </a:t>
            </a:r>
            <a:r>
              <a:rPr lang="en-US" dirty="0">
                <a:solidFill>
                  <a:srgbClr val="C00000"/>
                </a:solidFill>
              </a:rPr>
              <a:t>number of tokens </a:t>
            </a:r>
            <a:r>
              <a:rPr lang="en-US" dirty="0"/>
              <a:t>included in the nucleus can </a:t>
            </a:r>
            <a:r>
              <a:rPr lang="en-US" dirty="0">
                <a:solidFill>
                  <a:srgbClr val="C00000"/>
                </a:solidFill>
              </a:rPr>
              <a:t>vary</a:t>
            </a:r>
            <a:r>
              <a:rPr lang="en-US" dirty="0"/>
              <a:t> from step to step. </a:t>
            </a:r>
          </a:p>
          <a:p>
            <a:pPr marL="342900" indent="-342900"/>
            <a:r>
              <a:rPr lang="en-US" dirty="0"/>
              <a:t>Better than top-k in selecting </a:t>
            </a:r>
            <a:r>
              <a:rPr lang="en-US" dirty="0">
                <a:solidFill>
                  <a:srgbClr val="C00000"/>
                </a:solidFill>
              </a:rPr>
              <a:t>important tokens</a:t>
            </a:r>
          </a:p>
          <a:p>
            <a:r>
              <a:rPr lang="en-US" dirty="0"/>
              <a:t>We can also use the “</a:t>
            </a:r>
            <a:r>
              <a:rPr lang="en-US" dirty="0">
                <a:solidFill>
                  <a:srgbClr val="C00000"/>
                </a:solidFill>
              </a:rPr>
              <a:t>nucleus</a:t>
            </a:r>
            <a:r>
              <a:rPr lang="en-US" dirty="0"/>
              <a:t>” parameter in the </a:t>
            </a:r>
            <a:r>
              <a:rPr lang="en-US" dirty="0">
                <a:solidFill>
                  <a:srgbClr val="C00000"/>
                </a:solidFill>
              </a:rPr>
              <a:t>beam search</a:t>
            </a:r>
            <a:r>
              <a:rPr lang="en-US" dirty="0"/>
              <a:t>. </a:t>
            </a:r>
          </a:p>
          <a:p>
            <a:endParaRPr lang="en-US" dirty="0"/>
          </a:p>
        </p:txBody>
      </p:sp>
      <p:pic>
        <p:nvPicPr>
          <p:cNvPr id="6" name="Picture 5" descr="A graph of a bar graph&#10;&#10;Description automatically generated">
            <a:extLst>
              <a:ext uri="{FF2B5EF4-FFF2-40B4-BE49-F238E27FC236}">
                <a16:creationId xmlns:a16="http://schemas.microsoft.com/office/drawing/2014/main" id="{DDD5D9AB-F9C3-C1AC-EB6C-43398A698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277" y="4171309"/>
            <a:ext cx="3866044" cy="2686691"/>
          </a:xfrm>
          <a:prstGeom prst="rect">
            <a:avLst/>
          </a:prstGeom>
        </p:spPr>
      </p:pic>
    </p:spTree>
    <p:extLst>
      <p:ext uri="{BB962C8B-B14F-4D97-AF65-F5344CB8AC3E}">
        <p14:creationId xmlns:p14="http://schemas.microsoft.com/office/powerpoint/2010/main" val="35866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238" y="377699"/>
            <a:ext cx="9322178" cy="840536"/>
          </a:xfrm>
          <a:prstGeom prst="rect">
            <a:avLst/>
          </a:prstGeom>
        </p:spPr>
        <p:txBody>
          <a:bodyPr vert="horz" wrap="square" lIns="0" tIns="228903" rIns="0" bIns="0" numCol="1" rtlCol="0" anchor="ctr" anchorCtr="0" compatLnSpc="1">
            <a:prstTxWarp prst="textNoShape">
              <a:avLst/>
            </a:prstTxWarp>
            <a:spAutoFit/>
          </a:bodyPr>
          <a:lstStyle/>
          <a:p>
            <a:pPr marL="9246">
              <a:spcBef>
                <a:spcPts val="73"/>
              </a:spcBef>
            </a:pPr>
            <a:r>
              <a:rPr dirty="0"/>
              <a:t>Encoder</a:t>
            </a:r>
            <a:r>
              <a:rPr spc="-139" dirty="0"/>
              <a:t> </a:t>
            </a:r>
            <a:r>
              <a:rPr dirty="0"/>
              <a:t>and</a:t>
            </a:r>
            <a:r>
              <a:rPr spc="-135" dirty="0"/>
              <a:t> </a:t>
            </a:r>
            <a:r>
              <a:rPr spc="-8" dirty="0"/>
              <a:t>Decoder</a:t>
            </a:r>
            <a:r>
              <a:rPr lang="en-US" spc="-8" dirty="0"/>
              <a:t> (Seq2Seq)  </a:t>
            </a:r>
            <a:endParaRPr spc="-8" dirty="0"/>
          </a:p>
        </p:txBody>
      </p:sp>
      <p:sp>
        <p:nvSpPr>
          <p:cNvPr id="3" name="object 3"/>
          <p:cNvSpPr txBox="1"/>
          <p:nvPr/>
        </p:nvSpPr>
        <p:spPr>
          <a:xfrm>
            <a:off x="849238" y="1469115"/>
            <a:ext cx="11037961" cy="2459966"/>
          </a:xfrm>
          <a:prstGeom prst="rect">
            <a:avLst/>
          </a:prstGeom>
        </p:spPr>
        <p:txBody>
          <a:bodyPr vert="horz" wrap="square" lIns="0" tIns="46225" rIns="0" bIns="0" rtlCol="0">
            <a:spAutoFit/>
          </a:bodyPr>
          <a:lstStyle/>
          <a:p>
            <a:pPr marL="352146" marR="241304" indent="-342900">
              <a:lnSpc>
                <a:spcPts val="2257"/>
              </a:lnSpc>
              <a:spcBef>
                <a:spcPts val="673"/>
              </a:spcBef>
              <a:buFont typeface="Arial" panose="020B0604020202020204" pitchFamily="34" charset="0"/>
              <a:buChar char="•"/>
              <a:tabLst>
                <a:tab pos="175662" algn="l"/>
              </a:tabLst>
            </a:pPr>
            <a:r>
              <a:rPr sz="2400" dirty="0">
                <a:solidFill>
                  <a:srgbClr val="C00000"/>
                </a:solidFill>
                <a:latin typeface="+mn-lt"/>
                <a:cs typeface="Carlito"/>
              </a:rPr>
              <a:t>Encoder</a:t>
            </a:r>
            <a:r>
              <a:rPr sz="2400" spc="-55" dirty="0">
                <a:latin typeface="+mn-lt"/>
                <a:cs typeface="Carlito"/>
              </a:rPr>
              <a:t> </a:t>
            </a:r>
            <a:r>
              <a:rPr sz="2400" dirty="0">
                <a:latin typeface="+mn-lt"/>
                <a:cs typeface="Carlito"/>
              </a:rPr>
              <a:t>models</a:t>
            </a:r>
            <a:r>
              <a:rPr sz="2400" spc="-48" dirty="0">
                <a:latin typeface="+mn-lt"/>
                <a:cs typeface="Carlito"/>
              </a:rPr>
              <a:t> </a:t>
            </a:r>
            <a:r>
              <a:rPr sz="2400" dirty="0">
                <a:latin typeface="+mn-lt"/>
                <a:cs typeface="Carlito"/>
              </a:rPr>
              <a:t>are</a:t>
            </a:r>
            <a:r>
              <a:rPr sz="2400" spc="-55" dirty="0">
                <a:latin typeface="+mn-lt"/>
                <a:cs typeface="Carlito"/>
              </a:rPr>
              <a:t> </a:t>
            </a:r>
            <a:r>
              <a:rPr sz="2400" dirty="0">
                <a:latin typeface="+mn-lt"/>
                <a:cs typeface="Carlito"/>
              </a:rPr>
              <a:t>generally</a:t>
            </a:r>
            <a:r>
              <a:rPr sz="2400" spc="-58" dirty="0">
                <a:latin typeface="+mn-lt"/>
                <a:cs typeface="Carlito"/>
              </a:rPr>
              <a:t> </a:t>
            </a:r>
            <a:r>
              <a:rPr sz="2400" dirty="0">
                <a:latin typeface="+mn-lt"/>
                <a:cs typeface="Carlito"/>
              </a:rPr>
              <a:t>used</a:t>
            </a:r>
            <a:r>
              <a:rPr sz="2400" spc="-48" dirty="0">
                <a:latin typeface="+mn-lt"/>
                <a:cs typeface="Carlito"/>
              </a:rPr>
              <a:t> </a:t>
            </a:r>
            <a:r>
              <a:rPr sz="2400" dirty="0">
                <a:latin typeface="+mn-lt"/>
                <a:cs typeface="Carlito"/>
              </a:rPr>
              <a:t>to</a:t>
            </a:r>
            <a:r>
              <a:rPr sz="2400" spc="-51" dirty="0">
                <a:latin typeface="+mn-lt"/>
                <a:cs typeface="Carlito"/>
              </a:rPr>
              <a:t> </a:t>
            </a:r>
            <a:r>
              <a:rPr sz="2400" spc="-8" dirty="0">
                <a:solidFill>
                  <a:srgbClr val="C00000"/>
                </a:solidFill>
                <a:latin typeface="+mn-lt"/>
                <a:cs typeface="Carlito"/>
              </a:rPr>
              <a:t>understand</a:t>
            </a:r>
            <a:r>
              <a:rPr sz="2400" spc="-51" dirty="0">
                <a:latin typeface="+mn-lt"/>
                <a:cs typeface="Carlito"/>
              </a:rPr>
              <a:t> </a:t>
            </a:r>
            <a:r>
              <a:rPr sz="2400" dirty="0">
                <a:latin typeface="+mn-lt"/>
                <a:cs typeface="Carlito"/>
              </a:rPr>
              <a:t>input</a:t>
            </a:r>
            <a:r>
              <a:rPr sz="2400" spc="-51" dirty="0">
                <a:latin typeface="+mn-lt"/>
                <a:cs typeface="Carlito"/>
              </a:rPr>
              <a:t> </a:t>
            </a:r>
            <a:r>
              <a:rPr sz="2400" spc="-8" dirty="0">
                <a:latin typeface="+mn-lt"/>
                <a:cs typeface="Carlito"/>
              </a:rPr>
              <a:t>sentences, </a:t>
            </a:r>
            <a:r>
              <a:rPr sz="2400" dirty="0">
                <a:latin typeface="+mn-lt"/>
                <a:cs typeface="Carlito"/>
              </a:rPr>
              <a:t>and</a:t>
            </a:r>
            <a:r>
              <a:rPr sz="2400" spc="-51" dirty="0">
                <a:latin typeface="+mn-lt"/>
                <a:cs typeface="Carlito"/>
              </a:rPr>
              <a:t> </a:t>
            </a:r>
            <a:r>
              <a:rPr sz="2400" dirty="0">
                <a:solidFill>
                  <a:srgbClr val="C00000"/>
                </a:solidFill>
                <a:latin typeface="+mn-lt"/>
                <a:cs typeface="Carlito"/>
              </a:rPr>
              <a:t>decoder</a:t>
            </a:r>
            <a:r>
              <a:rPr sz="2400" spc="-51" dirty="0">
                <a:latin typeface="+mn-lt"/>
                <a:cs typeface="Carlito"/>
              </a:rPr>
              <a:t> </a:t>
            </a:r>
            <a:r>
              <a:rPr sz="2400" dirty="0">
                <a:latin typeface="+mn-lt"/>
                <a:cs typeface="Carlito"/>
              </a:rPr>
              <a:t>models</a:t>
            </a:r>
            <a:r>
              <a:rPr sz="2400" spc="-51" dirty="0">
                <a:latin typeface="+mn-lt"/>
                <a:cs typeface="Carlito"/>
              </a:rPr>
              <a:t> </a:t>
            </a:r>
            <a:r>
              <a:rPr sz="2400" dirty="0">
                <a:latin typeface="+mn-lt"/>
                <a:cs typeface="Carlito"/>
              </a:rPr>
              <a:t>are</a:t>
            </a:r>
            <a:r>
              <a:rPr sz="2400" spc="-55" dirty="0">
                <a:latin typeface="+mn-lt"/>
                <a:cs typeface="Carlito"/>
              </a:rPr>
              <a:t> </a:t>
            </a:r>
            <a:r>
              <a:rPr sz="2400" dirty="0">
                <a:latin typeface="+mn-lt"/>
                <a:cs typeface="Carlito"/>
              </a:rPr>
              <a:t>generally</a:t>
            </a:r>
            <a:r>
              <a:rPr sz="2400" spc="-55" dirty="0">
                <a:latin typeface="+mn-lt"/>
                <a:cs typeface="Carlito"/>
              </a:rPr>
              <a:t> </a:t>
            </a:r>
            <a:r>
              <a:rPr sz="2400" dirty="0">
                <a:latin typeface="+mn-lt"/>
                <a:cs typeface="Carlito"/>
              </a:rPr>
              <a:t>used</a:t>
            </a:r>
            <a:r>
              <a:rPr sz="2400" spc="-48" dirty="0">
                <a:latin typeface="+mn-lt"/>
                <a:cs typeface="Carlito"/>
              </a:rPr>
              <a:t> </a:t>
            </a:r>
            <a:r>
              <a:rPr sz="2400" dirty="0">
                <a:latin typeface="+mn-lt"/>
                <a:cs typeface="Carlito"/>
              </a:rPr>
              <a:t>to</a:t>
            </a:r>
            <a:r>
              <a:rPr sz="2400" spc="-55" dirty="0">
                <a:latin typeface="+mn-lt"/>
                <a:cs typeface="Carlito"/>
              </a:rPr>
              <a:t> </a:t>
            </a:r>
            <a:r>
              <a:rPr sz="2400" spc="-8" dirty="0">
                <a:solidFill>
                  <a:srgbClr val="C00000"/>
                </a:solidFill>
                <a:latin typeface="+mn-lt"/>
                <a:cs typeface="Carlito"/>
              </a:rPr>
              <a:t>generate</a:t>
            </a:r>
            <a:r>
              <a:rPr sz="2400" spc="-55" dirty="0">
                <a:latin typeface="+mn-lt"/>
                <a:cs typeface="Carlito"/>
              </a:rPr>
              <a:t> </a:t>
            </a:r>
            <a:r>
              <a:rPr sz="2400" spc="-8" dirty="0">
                <a:latin typeface="+mn-lt"/>
                <a:cs typeface="Carlito"/>
              </a:rPr>
              <a:t>sentences.</a:t>
            </a:r>
            <a:endParaRPr lang="en-US" sz="2400" spc="-8" dirty="0">
              <a:latin typeface="+mn-lt"/>
              <a:cs typeface="Carlito"/>
            </a:endParaRPr>
          </a:p>
          <a:p>
            <a:pPr marL="352146" marR="241304" indent="-342900">
              <a:lnSpc>
                <a:spcPts val="2257"/>
              </a:lnSpc>
              <a:spcBef>
                <a:spcPts val="673"/>
              </a:spcBef>
              <a:buFont typeface="Arial" panose="020B0604020202020204" pitchFamily="34" charset="0"/>
              <a:buChar char="•"/>
              <a:tabLst>
                <a:tab pos="175662" algn="l"/>
              </a:tabLst>
            </a:pPr>
            <a:r>
              <a:rPr lang="en-US" sz="2400" spc="-4" dirty="0">
                <a:latin typeface="+mn-lt"/>
                <a:cs typeface="Calibri"/>
              </a:rPr>
              <a:t>An </a:t>
            </a:r>
            <a:r>
              <a:rPr lang="en-US" sz="2400" spc="-4" dirty="0">
                <a:solidFill>
                  <a:srgbClr val="C00000"/>
                </a:solidFill>
                <a:latin typeface="+mn-lt"/>
                <a:cs typeface="Calibri"/>
              </a:rPr>
              <a:t>encoder</a:t>
            </a:r>
            <a:r>
              <a:rPr lang="en-US" sz="2400" spc="-4" dirty="0">
                <a:latin typeface="+mn-lt"/>
                <a:cs typeface="Calibri"/>
              </a:rPr>
              <a:t> that accepts an input sequence and generates </a:t>
            </a:r>
            <a:r>
              <a:rPr lang="en-US" sz="2400" spc="-4" dirty="0">
                <a:solidFill>
                  <a:srgbClr val="C00000"/>
                </a:solidFill>
                <a:latin typeface="+mn-lt"/>
                <a:cs typeface="Calibri"/>
              </a:rPr>
              <a:t>a </a:t>
            </a:r>
            <a:r>
              <a:rPr lang="en-US" sz="2400" dirty="0">
                <a:solidFill>
                  <a:srgbClr val="C00000"/>
                </a:solidFill>
                <a:latin typeface="+mn-lt"/>
                <a:cs typeface="Calibri"/>
              </a:rPr>
              <a:t>context vector</a:t>
            </a:r>
            <a:r>
              <a:rPr lang="en-US" sz="2400" dirty="0">
                <a:latin typeface="+mn-lt"/>
                <a:cs typeface="Calibri"/>
              </a:rPr>
              <a:t>, conveys the essence of the input to the decoder (</a:t>
            </a:r>
            <a:r>
              <a:rPr lang="en-US" sz="2400" dirty="0">
                <a:solidFill>
                  <a:srgbClr val="C00000"/>
                </a:solidFill>
                <a:latin typeface="+mn-lt"/>
                <a:cs typeface="Calibri"/>
              </a:rPr>
              <a:t>NLU</a:t>
            </a:r>
            <a:r>
              <a:rPr lang="en-US" sz="2400" dirty="0">
                <a:latin typeface="+mn-lt"/>
                <a:cs typeface="Calibri"/>
              </a:rPr>
              <a:t>).</a:t>
            </a:r>
          </a:p>
          <a:p>
            <a:pPr marL="354106" marR="4483" indent="-342900">
              <a:spcBef>
                <a:spcPts val="88"/>
              </a:spcBef>
              <a:buFont typeface="Arial" panose="020B0604020202020204" pitchFamily="34" charset="0"/>
              <a:buChar char="•"/>
            </a:pPr>
            <a:r>
              <a:rPr lang="en-US" sz="2400" dirty="0">
                <a:latin typeface="+mn-lt"/>
                <a:cs typeface="Calibri"/>
              </a:rPr>
              <a:t>A </a:t>
            </a:r>
            <a:r>
              <a:rPr lang="en-US" sz="2400" dirty="0">
                <a:solidFill>
                  <a:srgbClr val="C00000"/>
                </a:solidFill>
                <a:latin typeface="+mn-lt"/>
                <a:cs typeface="Calibri"/>
              </a:rPr>
              <a:t>decoder</a:t>
            </a:r>
            <a:r>
              <a:rPr lang="en-US" sz="2400" dirty="0">
                <a:latin typeface="+mn-lt"/>
                <a:cs typeface="Calibri"/>
              </a:rPr>
              <a:t>, which accepts context as input and </a:t>
            </a:r>
            <a:r>
              <a:rPr lang="en-US" sz="2400" dirty="0">
                <a:solidFill>
                  <a:srgbClr val="C00000"/>
                </a:solidFill>
                <a:latin typeface="+mn-lt"/>
                <a:cs typeface="Calibri"/>
              </a:rPr>
              <a:t>generates</a:t>
            </a:r>
            <a:r>
              <a:rPr lang="en-US" sz="2400" dirty="0">
                <a:latin typeface="+mn-lt"/>
                <a:cs typeface="Calibri"/>
              </a:rPr>
              <a:t> an arbitrary length sequence of outputs (</a:t>
            </a:r>
            <a:r>
              <a:rPr lang="en-US" sz="2400" dirty="0">
                <a:solidFill>
                  <a:srgbClr val="C00000"/>
                </a:solidFill>
                <a:latin typeface="+mn-lt"/>
                <a:cs typeface="Calibri"/>
              </a:rPr>
              <a:t>NLG</a:t>
            </a:r>
            <a:r>
              <a:rPr lang="en-US" sz="2400" dirty="0">
                <a:latin typeface="+mn-lt"/>
                <a:cs typeface="Calibri"/>
              </a:rPr>
              <a:t>).</a:t>
            </a:r>
          </a:p>
          <a:p>
            <a:pPr marL="175662" marR="241304" indent="-166416">
              <a:lnSpc>
                <a:spcPts val="2257"/>
              </a:lnSpc>
              <a:spcBef>
                <a:spcPts val="673"/>
              </a:spcBef>
              <a:buFont typeface="Arial"/>
              <a:buChar char="•"/>
              <a:tabLst>
                <a:tab pos="175662" algn="l"/>
              </a:tabLst>
            </a:pPr>
            <a:endParaRPr sz="2400" dirty="0">
              <a:latin typeface="+mn-lt"/>
              <a:cs typeface="Carlito"/>
            </a:endParaRPr>
          </a:p>
        </p:txBody>
      </p:sp>
      <p:pic>
        <p:nvPicPr>
          <p:cNvPr id="4" name="object 5">
            <a:extLst>
              <a:ext uri="{FF2B5EF4-FFF2-40B4-BE49-F238E27FC236}">
                <a16:creationId xmlns:a16="http://schemas.microsoft.com/office/drawing/2014/main" id="{42A917F6-0798-1589-FA9B-16DE2044D972}"/>
              </a:ext>
            </a:extLst>
          </p:cNvPr>
          <p:cNvPicPr/>
          <p:nvPr/>
        </p:nvPicPr>
        <p:blipFill>
          <a:blip r:embed="rId2" cstate="print"/>
          <a:stretch>
            <a:fillRect/>
          </a:stretch>
        </p:blipFill>
        <p:spPr>
          <a:xfrm>
            <a:off x="979153" y="4419307"/>
            <a:ext cx="7047981" cy="2301483"/>
          </a:xfrm>
          <a:prstGeom prst="rect">
            <a:avLst/>
          </a:prstGeom>
        </p:spPr>
      </p:pic>
      <p:pic>
        <p:nvPicPr>
          <p:cNvPr id="6" name="Picture 5" descr="A blue oval with white text&#10;&#10;Description automatically generated">
            <a:extLst>
              <a:ext uri="{FF2B5EF4-FFF2-40B4-BE49-F238E27FC236}">
                <a16:creationId xmlns:a16="http://schemas.microsoft.com/office/drawing/2014/main" id="{DF19B616-C6ED-0DD6-601D-F2244A0D7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541" y="4511957"/>
            <a:ext cx="3611585" cy="2031517"/>
          </a:xfrm>
          <a:prstGeom prst="rect">
            <a:avLst/>
          </a:prstGeom>
        </p:spPr>
      </p:pic>
    </p:spTree>
    <p:extLst>
      <p:ext uri="{BB962C8B-B14F-4D97-AF65-F5344CB8AC3E}">
        <p14:creationId xmlns:p14="http://schemas.microsoft.com/office/powerpoint/2010/main" val="565379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mathematical equations&#10;&#10;Description automatically generated with medium confidence">
            <a:extLst>
              <a:ext uri="{FF2B5EF4-FFF2-40B4-BE49-F238E27FC236}">
                <a16:creationId xmlns:a16="http://schemas.microsoft.com/office/drawing/2014/main" id="{44929337-79B8-EF20-7E9C-6C4793F95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225" y="3429000"/>
            <a:ext cx="7558549" cy="3290638"/>
          </a:xfrm>
          <a:prstGeom prst="rect">
            <a:avLst/>
          </a:prstGeom>
        </p:spPr>
      </p:pic>
      <p:sp>
        <p:nvSpPr>
          <p:cNvPr id="2" name="Title 1">
            <a:extLst>
              <a:ext uri="{FF2B5EF4-FFF2-40B4-BE49-F238E27FC236}">
                <a16:creationId xmlns:a16="http://schemas.microsoft.com/office/drawing/2014/main" id="{C3291623-EC01-374F-DDDB-8273E0C3C105}"/>
              </a:ext>
            </a:extLst>
          </p:cNvPr>
          <p:cNvSpPr>
            <a:spLocks noGrp="1"/>
          </p:cNvSpPr>
          <p:nvPr>
            <p:ph type="title"/>
          </p:nvPr>
        </p:nvSpPr>
        <p:spPr>
          <a:xfrm>
            <a:off x="937952" y="295368"/>
            <a:ext cx="7433309" cy="461665"/>
          </a:xfrm>
        </p:spPr>
        <p:txBody>
          <a:bodyPr/>
          <a:lstStyle/>
          <a:p>
            <a:r>
              <a:rPr lang="en-US" dirty="0"/>
              <a:t>Nucleus - Example</a:t>
            </a:r>
          </a:p>
        </p:txBody>
      </p:sp>
      <p:sp>
        <p:nvSpPr>
          <p:cNvPr id="3" name="Text Placeholder 2">
            <a:extLst>
              <a:ext uri="{FF2B5EF4-FFF2-40B4-BE49-F238E27FC236}">
                <a16:creationId xmlns:a16="http://schemas.microsoft.com/office/drawing/2014/main" id="{8C9954C7-E299-7B70-8084-DBCB92C3D3DF}"/>
              </a:ext>
            </a:extLst>
          </p:cNvPr>
          <p:cNvSpPr>
            <a:spLocks noGrp="1"/>
          </p:cNvSpPr>
          <p:nvPr>
            <p:ph type="body" idx="1"/>
          </p:nvPr>
        </p:nvSpPr>
        <p:spPr>
          <a:xfrm>
            <a:off x="838199" y="1058229"/>
            <a:ext cx="10617485" cy="1846659"/>
          </a:xfrm>
        </p:spPr>
        <p:txBody>
          <a:bodyPr/>
          <a:lstStyle/>
          <a:p>
            <a:r>
              <a:rPr lang="en-US" dirty="0"/>
              <a:t>Set the value of p to </a:t>
            </a:r>
            <a:r>
              <a:rPr lang="en-US" dirty="0">
                <a:solidFill>
                  <a:srgbClr val="C00000"/>
                </a:solidFill>
              </a:rPr>
              <a:t>0.92</a:t>
            </a:r>
          </a:p>
          <a:p>
            <a:r>
              <a:rPr lang="en-US" dirty="0"/>
              <a:t>Include a </a:t>
            </a:r>
            <a:r>
              <a:rPr lang="en-US" dirty="0">
                <a:solidFill>
                  <a:srgbClr val="C00000"/>
                </a:solidFill>
              </a:rPr>
              <a:t>minimum</a:t>
            </a:r>
            <a:r>
              <a:rPr lang="en-US" dirty="0"/>
              <a:t> number of tokens satisfies the </a:t>
            </a:r>
            <a:r>
              <a:rPr lang="en-US" dirty="0">
                <a:solidFill>
                  <a:srgbClr val="C00000"/>
                </a:solidFill>
              </a:rPr>
              <a:t>threshold</a:t>
            </a:r>
            <a:r>
              <a:rPr lang="en-US" dirty="0"/>
              <a:t> (p)</a:t>
            </a:r>
          </a:p>
          <a:p>
            <a:endParaRPr lang="en-US" dirty="0"/>
          </a:p>
          <a:p>
            <a:pPr marL="0" indent="0">
              <a:buNone/>
            </a:pPr>
            <a:r>
              <a:rPr lang="en-US" sz="2400" dirty="0"/>
              <a:t>In the first example, this included the 9 most likely words, whereas it only has to pick the top 3 words in the second example to exceed 92%.</a:t>
            </a:r>
          </a:p>
        </p:txBody>
      </p:sp>
    </p:spTree>
    <p:extLst>
      <p:ext uri="{BB962C8B-B14F-4D97-AF65-F5344CB8AC3E}">
        <p14:creationId xmlns:p14="http://schemas.microsoft.com/office/powerpoint/2010/main" val="2085386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DAC3-5649-10B2-C518-56D230CCB75A}"/>
              </a:ext>
            </a:extLst>
          </p:cNvPr>
          <p:cNvSpPr>
            <a:spLocks noGrp="1"/>
          </p:cNvSpPr>
          <p:nvPr>
            <p:ph type="title"/>
          </p:nvPr>
        </p:nvSpPr>
        <p:spPr>
          <a:xfrm>
            <a:off x="743162" y="21286"/>
            <a:ext cx="10515600" cy="1325563"/>
          </a:xfrm>
        </p:spPr>
        <p:txBody>
          <a:bodyPr/>
          <a:lstStyle/>
          <a:p>
            <a:r>
              <a:rPr lang="en-US" dirty="0"/>
              <a:t>Choosing Suitable Strategy</a:t>
            </a:r>
          </a:p>
        </p:txBody>
      </p:sp>
      <p:sp>
        <p:nvSpPr>
          <p:cNvPr id="3" name="Text Placeholder 2">
            <a:extLst>
              <a:ext uri="{FF2B5EF4-FFF2-40B4-BE49-F238E27FC236}">
                <a16:creationId xmlns:a16="http://schemas.microsoft.com/office/drawing/2014/main" id="{651E0D51-9B48-B010-DAD4-2A8B5EAEE6C7}"/>
              </a:ext>
            </a:extLst>
          </p:cNvPr>
          <p:cNvSpPr>
            <a:spLocks noGrp="1"/>
          </p:cNvSpPr>
          <p:nvPr>
            <p:ph type="body" idx="1"/>
          </p:nvPr>
        </p:nvSpPr>
        <p:spPr>
          <a:xfrm>
            <a:off x="837346" y="1249507"/>
            <a:ext cx="10644026" cy="4924425"/>
          </a:xfrm>
        </p:spPr>
        <p:txBody>
          <a:bodyPr/>
          <a:lstStyle/>
          <a:p>
            <a:r>
              <a:rPr lang="en-US" dirty="0"/>
              <a:t>Main decoding </a:t>
            </a:r>
            <a:r>
              <a:rPr lang="en-US" dirty="0">
                <a:solidFill>
                  <a:srgbClr val="C00000"/>
                </a:solidFill>
              </a:rPr>
              <a:t>strategies</a:t>
            </a:r>
            <a:r>
              <a:rPr lang="en-US" dirty="0"/>
              <a:t> for LLMs:</a:t>
            </a:r>
            <a:br>
              <a:rPr lang="en-US" dirty="0"/>
            </a:br>
            <a:r>
              <a:rPr lang="en-US" dirty="0"/>
              <a:t>- Greedy search</a:t>
            </a:r>
            <a:br>
              <a:rPr lang="en-US" dirty="0"/>
            </a:br>
            <a:r>
              <a:rPr lang="en-US" dirty="0"/>
              <a:t>- Beam search</a:t>
            </a:r>
            <a:br>
              <a:rPr lang="en-US" dirty="0"/>
            </a:br>
            <a:br>
              <a:rPr lang="en-US" dirty="0"/>
            </a:br>
            <a:r>
              <a:rPr lang="en-US" dirty="0"/>
              <a:t>To add </a:t>
            </a:r>
            <a:r>
              <a:rPr lang="en-US" dirty="0">
                <a:solidFill>
                  <a:srgbClr val="C00000"/>
                </a:solidFill>
              </a:rPr>
              <a:t>variability</a:t>
            </a:r>
            <a:r>
              <a:rPr lang="en-US" dirty="0"/>
              <a:t> and creativity to beam search:</a:t>
            </a:r>
            <a:br>
              <a:rPr lang="en-US" dirty="0"/>
            </a:br>
            <a:r>
              <a:rPr lang="en-US" dirty="0"/>
              <a:t>- Top-k sampling</a:t>
            </a:r>
            <a:br>
              <a:rPr lang="en-US" dirty="0"/>
            </a:br>
            <a:r>
              <a:rPr lang="en-US" dirty="0"/>
              <a:t>- Nucleus sampling</a:t>
            </a:r>
          </a:p>
          <a:p>
            <a:pPr marL="0" indent="0">
              <a:buNone/>
            </a:pPr>
            <a:endParaRPr lang="en-US" dirty="0"/>
          </a:p>
          <a:p>
            <a:r>
              <a:rPr lang="en-US" dirty="0">
                <a:solidFill>
                  <a:srgbClr val="C00000"/>
                </a:solidFill>
              </a:rPr>
              <a:t>Both</a:t>
            </a:r>
            <a:r>
              <a:rPr lang="en-US" dirty="0"/>
              <a:t> top-k and nucleus sampling offer advantages when generating text, enhancing diversity, and introducing </a:t>
            </a:r>
            <a:r>
              <a:rPr lang="en-US" dirty="0">
                <a:solidFill>
                  <a:srgbClr val="C00000"/>
                </a:solidFill>
              </a:rPr>
              <a:t>creativity</a:t>
            </a:r>
            <a:r>
              <a:rPr lang="en-US" dirty="0"/>
              <a:t> into the output. </a:t>
            </a:r>
          </a:p>
          <a:p>
            <a:r>
              <a:rPr lang="en-US" dirty="0"/>
              <a:t>Choice between the methods depends on the specific </a:t>
            </a:r>
            <a:r>
              <a:rPr lang="en-US" dirty="0">
                <a:solidFill>
                  <a:srgbClr val="C00000"/>
                </a:solidFill>
              </a:rPr>
              <a:t>requirements</a:t>
            </a:r>
            <a:r>
              <a:rPr lang="en-US" dirty="0"/>
              <a:t> and </a:t>
            </a:r>
            <a:r>
              <a:rPr lang="en-US" dirty="0">
                <a:solidFill>
                  <a:srgbClr val="C00000"/>
                </a:solidFill>
              </a:rPr>
              <a:t>constraints</a:t>
            </a:r>
            <a:r>
              <a:rPr lang="en-US" dirty="0"/>
              <a:t> of tasks/projects.</a:t>
            </a:r>
          </a:p>
          <a:p>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F96DDA72-855A-33E7-3189-8642A4C27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479" y="1143022"/>
            <a:ext cx="3329365" cy="3329365"/>
          </a:xfrm>
          <a:prstGeom prst="rect">
            <a:avLst/>
          </a:prstGeom>
        </p:spPr>
      </p:pic>
    </p:spTree>
    <p:extLst>
      <p:ext uri="{BB962C8B-B14F-4D97-AF65-F5344CB8AC3E}">
        <p14:creationId xmlns:p14="http://schemas.microsoft.com/office/powerpoint/2010/main" val="403870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463B27-9989-124F-AC89-2D4F18F3467D}"/>
              </a:ext>
            </a:extLst>
          </p:cNvPr>
          <p:cNvPicPr>
            <a:picLocks noChangeAspect="1"/>
          </p:cNvPicPr>
          <p:nvPr/>
        </p:nvPicPr>
        <p:blipFill>
          <a:blip r:embed="rId2"/>
          <a:stretch>
            <a:fillRect/>
          </a:stretch>
        </p:blipFill>
        <p:spPr>
          <a:xfrm>
            <a:off x="2588852" y="3469472"/>
            <a:ext cx="6747641" cy="3017171"/>
          </a:xfrm>
          <a:prstGeom prst="rect">
            <a:avLst/>
          </a:prstGeom>
        </p:spPr>
      </p:pic>
      <p:sp>
        <p:nvSpPr>
          <p:cNvPr id="2" name="Title 1">
            <a:extLst>
              <a:ext uri="{FF2B5EF4-FFF2-40B4-BE49-F238E27FC236}">
                <a16:creationId xmlns:a16="http://schemas.microsoft.com/office/drawing/2014/main" id="{82685C21-8A9C-6312-B59A-550284CCAFAF}"/>
              </a:ext>
            </a:extLst>
          </p:cNvPr>
          <p:cNvSpPr>
            <a:spLocks noGrp="1"/>
          </p:cNvSpPr>
          <p:nvPr>
            <p:ph type="title"/>
          </p:nvPr>
        </p:nvSpPr>
        <p:spPr>
          <a:xfrm>
            <a:off x="993101" y="357012"/>
            <a:ext cx="7433309" cy="461665"/>
          </a:xfrm>
        </p:spPr>
        <p:txBody>
          <a:bodyPr/>
          <a:lstStyle/>
          <a:p>
            <a:r>
              <a:rPr lang="en-US" dirty="0"/>
              <a:t>Foundation Models</a:t>
            </a:r>
          </a:p>
        </p:txBody>
      </p:sp>
      <p:sp>
        <p:nvSpPr>
          <p:cNvPr id="3" name="Text Placeholder 2">
            <a:extLst>
              <a:ext uri="{FF2B5EF4-FFF2-40B4-BE49-F238E27FC236}">
                <a16:creationId xmlns:a16="http://schemas.microsoft.com/office/drawing/2014/main" id="{DFBE1340-5650-D9F7-08A5-B2A4D36DC00E}"/>
              </a:ext>
            </a:extLst>
          </p:cNvPr>
          <p:cNvSpPr>
            <a:spLocks noGrp="1"/>
          </p:cNvSpPr>
          <p:nvPr>
            <p:ph type="body" idx="1"/>
          </p:nvPr>
        </p:nvSpPr>
        <p:spPr>
          <a:xfrm>
            <a:off x="819348" y="1115942"/>
            <a:ext cx="10934287" cy="5232202"/>
          </a:xfrm>
        </p:spPr>
        <p:txBody>
          <a:bodyPr/>
          <a:lstStyle/>
          <a:p>
            <a:r>
              <a:rPr lang="en-US" dirty="0"/>
              <a:t>Foundation models are large-scale, general-purpose </a:t>
            </a:r>
            <a:r>
              <a:rPr lang="en-US" dirty="0">
                <a:solidFill>
                  <a:srgbClr val="C00000"/>
                </a:solidFill>
              </a:rPr>
              <a:t>pre-trained models </a:t>
            </a:r>
            <a:r>
              <a:rPr lang="en-US" dirty="0"/>
              <a:t>that serve as a base (</a:t>
            </a:r>
            <a:r>
              <a:rPr lang="en-US" dirty="0">
                <a:solidFill>
                  <a:srgbClr val="C00000"/>
                </a:solidFill>
              </a:rPr>
              <a:t>foundation</a:t>
            </a:r>
            <a:r>
              <a:rPr lang="en-US" dirty="0"/>
              <a:t>) for various </a:t>
            </a:r>
            <a:r>
              <a:rPr lang="en-US" dirty="0">
                <a:solidFill>
                  <a:srgbClr val="C00000"/>
                </a:solidFill>
              </a:rPr>
              <a:t>tasks </a:t>
            </a:r>
            <a:r>
              <a:rPr lang="en-US" dirty="0"/>
              <a:t>across multiple domains.</a:t>
            </a:r>
          </a:p>
          <a:p>
            <a:r>
              <a:rPr lang="en-US" dirty="0"/>
              <a:t>The </a:t>
            </a:r>
            <a:r>
              <a:rPr lang="en-US" dirty="0">
                <a:solidFill>
                  <a:srgbClr val="C00000"/>
                </a:solidFill>
              </a:rPr>
              <a:t>general knowledge </a:t>
            </a:r>
            <a:r>
              <a:rPr lang="en-US" dirty="0"/>
              <a:t>learned through pre-training transfer well to various tasks (Transfer-Learning) with minimal </a:t>
            </a:r>
            <a:r>
              <a:rPr lang="en-US" dirty="0">
                <a:solidFill>
                  <a:srgbClr val="C00000"/>
                </a:solidFill>
              </a:rPr>
              <a:t>task-specific fine-tuning</a:t>
            </a:r>
          </a:p>
          <a:p>
            <a:endParaRPr lang="en-US" dirty="0"/>
          </a:p>
          <a:p>
            <a:endParaRPr lang="en-US" dirty="0"/>
          </a:p>
          <a:p>
            <a:endParaRPr lang="en-US" dirty="0"/>
          </a:p>
        </p:txBody>
      </p:sp>
      <p:sp>
        <p:nvSpPr>
          <p:cNvPr id="8" name="TextBox 7">
            <a:extLst>
              <a:ext uri="{FF2B5EF4-FFF2-40B4-BE49-F238E27FC236}">
                <a16:creationId xmlns:a16="http://schemas.microsoft.com/office/drawing/2014/main" id="{42651D1D-AC51-D4B6-9784-5B50EEFA0820}"/>
              </a:ext>
            </a:extLst>
          </p:cNvPr>
          <p:cNvSpPr txBox="1"/>
          <p:nvPr/>
        </p:nvSpPr>
        <p:spPr>
          <a:xfrm>
            <a:off x="2263607" y="6278894"/>
            <a:ext cx="2044926" cy="276999"/>
          </a:xfrm>
          <a:prstGeom prst="rect">
            <a:avLst/>
          </a:prstGeom>
          <a:noFill/>
        </p:spPr>
        <p:txBody>
          <a:bodyPr wrap="square">
            <a:spAutoFit/>
          </a:bodyPr>
          <a:lstStyle/>
          <a:p>
            <a:r>
              <a:rPr lang="en-US" sz="1200" dirty="0" err="1"/>
              <a:t>humanloop</a:t>
            </a:r>
            <a:endParaRPr lang="en-US" sz="1200" dirty="0"/>
          </a:p>
        </p:txBody>
      </p:sp>
    </p:spTree>
    <p:extLst>
      <p:ext uri="{BB962C8B-B14F-4D97-AF65-F5344CB8AC3E}">
        <p14:creationId xmlns:p14="http://schemas.microsoft.com/office/powerpoint/2010/main" val="1603668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31ED-4687-4D2A-1E86-D6115C05F6C6}"/>
              </a:ext>
            </a:extLst>
          </p:cNvPr>
          <p:cNvSpPr>
            <a:spLocks noGrp="1"/>
          </p:cNvSpPr>
          <p:nvPr>
            <p:ph type="title"/>
          </p:nvPr>
        </p:nvSpPr>
        <p:spPr/>
        <p:txBody>
          <a:bodyPr/>
          <a:lstStyle/>
          <a:p>
            <a:r>
              <a:rPr lang="en-US" dirty="0"/>
              <a:t>Why Foundation Models</a:t>
            </a:r>
          </a:p>
        </p:txBody>
      </p:sp>
      <p:sp>
        <p:nvSpPr>
          <p:cNvPr id="3" name="Content Placeholder 2">
            <a:extLst>
              <a:ext uri="{FF2B5EF4-FFF2-40B4-BE49-F238E27FC236}">
                <a16:creationId xmlns:a16="http://schemas.microsoft.com/office/drawing/2014/main" id="{43F06E9F-ABAA-B530-A04E-65235BEA3DC4}"/>
              </a:ext>
            </a:extLst>
          </p:cNvPr>
          <p:cNvSpPr>
            <a:spLocks noGrp="1"/>
          </p:cNvSpPr>
          <p:nvPr>
            <p:ph idx="1"/>
          </p:nvPr>
        </p:nvSpPr>
        <p:spPr>
          <a:xfrm>
            <a:off x="838199" y="1825625"/>
            <a:ext cx="7997575" cy="4351338"/>
          </a:xfrm>
        </p:spPr>
        <p:txBody>
          <a:bodyPr/>
          <a:lstStyle/>
          <a:p>
            <a:pPr>
              <a:buFont typeface="+mj-lt"/>
              <a:buAutoNum type="arabicPeriod"/>
            </a:pPr>
            <a:r>
              <a:rPr lang="en-US" sz="2400" b="1" dirty="0"/>
              <a:t>Efficiency</a:t>
            </a:r>
            <a:r>
              <a:rPr lang="en-US" sz="2400" dirty="0"/>
              <a:t>:</a:t>
            </a:r>
          </a:p>
          <a:p>
            <a:pPr marL="457200" lvl="1" indent="0">
              <a:buNone/>
            </a:pPr>
            <a:r>
              <a:rPr lang="en-US" sz="2000" dirty="0">
                <a:solidFill>
                  <a:srgbClr val="C00000"/>
                </a:solidFill>
              </a:rPr>
              <a:t>Training</a:t>
            </a:r>
            <a:r>
              <a:rPr lang="en-US" sz="2000" dirty="0"/>
              <a:t> large models on huge datasets is </a:t>
            </a:r>
            <a:r>
              <a:rPr lang="en-US" sz="2000" dirty="0">
                <a:solidFill>
                  <a:srgbClr val="C00000"/>
                </a:solidFill>
              </a:rPr>
              <a:t>computationally expensive</a:t>
            </a:r>
            <a:r>
              <a:rPr lang="en-US" sz="2000" dirty="0"/>
              <a:t>, but once trained, these models can be </a:t>
            </a:r>
            <a:r>
              <a:rPr lang="en-US" sz="2000" dirty="0">
                <a:solidFill>
                  <a:srgbClr val="C00000"/>
                </a:solidFill>
              </a:rPr>
              <a:t>fine-tuned</a:t>
            </a:r>
            <a:r>
              <a:rPr lang="en-US" sz="2000" dirty="0"/>
              <a:t> to a wide range of downstream tasks with relatively </a:t>
            </a:r>
            <a:r>
              <a:rPr lang="en-US" sz="2000" dirty="0">
                <a:solidFill>
                  <a:srgbClr val="C00000"/>
                </a:solidFill>
              </a:rPr>
              <a:t>small</a:t>
            </a:r>
            <a:r>
              <a:rPr lang="en-US" sz="2000" dirty="0"/>
              <a:t> amounts of additional </a:t>
            </a:r>
            <a:r>
              <a:rPr lang="en-US" sz="2000" dirty="0">
                <a:solidFill>
                  <a:srgbClr val="C00000"/>
                </a:solidFill>
              </a:rPr>
              <a:t>data</a:t>
            </a:r>
            <a:r>
              <a:rPr lang="en-US" sz="2000" dirty="0"/>
              <a:t>   </a:t>
            </a:r>
          </a:p>
          <a:p>
            <a:pPr marL="457200" lvl="1" indent="0">
              <a:buNone/>
            </a:pPr>
            <a:endParaRPr lang="en-US" sz="2000" dirty="0"/>
          </a:p>
          <a:p>
            <a:pPr>
              <a:buFont typeface="+mj-lt"/>
              <a:buAutoNum type="arabicPeriod"/>
            </a:pPr>
            <a:r>
              <a:rPr lang="en-US" sz="2400" b="1" dirty="0"/>
              <a:t>Universal Applicability</a:t>
            </a:r>
            <a:r>
              <a:rPr lang="en-US" sz="2400" dirty="0"/>
              <a:t>:</a:t>
            </a:r>
          </a:p>
          <a:p>
            <a:pPr marL="457200" lvl="1" indent="0">
              <a:buNone/>
            </a:pPr>
            <a:r>
              <a:rPr lang="en-US" sz="2000" dirty="0"/>
              <a:t>Foundation models can </a:t>
            </a:r>
            <a:r>
              <a:rPr lang="en-US" sz="2000" dirty="0">
                <a:solidFill>
                  <a:srgbClr val="C00000"/>
                </a:solidFill>
              </a:rPr>
              <a:t>generalize</a:t>
            </a:r>
            <a:r>
              <a:rPr lang="en-US" sz="2000" dirty="0"/>
              <a:t> across tasks and domains, reducing the need to build and train separate models for each task.  </a:t>
            </a:r>
          </a:p>
          <a:p>
            <a:pPr>
              <a:buFont typeface="+mj-lt"/>
              <a:buAutoNum type="arabicPeriod"/>
            </a:pPr>
            <a:endParaRPr lang="en-US" sz="2400" b="1" dirty="0"/>
          </a:p>
          <a:p>
            <a:pPr>
              <a:buFont typeface="+mj-lt"/>
              <a:buAutoNum type="arabicPeriod"/>
            </a:pPr>
            <a:r>
              <a:rPr lang="en-US" sz="2400" b="1" dirty="0"/>
              <a:t>Multimodal Capabilities</a:t>
            </a:r>
            <a:r>
              <a:rPr lang="en-US" sz="2400" dirty="0"/>
              <a:t>:</a:t>
            </a:r>
          </a:p>
          <a:p>
            <a:pPr marL="457200" lvl="1" indent="0">
              <a:buNone/>
            </a:pPr>
            <a:r>
              <a:rPr lang="en-US" sz="2000" dirty="0"/>
              <a:t>Some foundation models, like CLIP and DALL-E, have bridged the gap between </a:t>
            </a:r>
            <a:r>
              <a:rPr lang="en-US" sz="2000" dirty="0">
                <a:solidFill>
                  <a:srgbClr val="C00000"/>
                </a:solidFill>
              </a:rPr>
              <a:t>different types of data</a:t>
            </a:r>
            <a:r>
              <a:rPr lang="en-US" sz="2000" dirty="0"/>
              <a:t>, enabling more complex interactions between text, images, and potentially other modalities.</a:t>
            </a:r>
          </a:p>
          <a:p>
            <a:endParaRPr lang="en-US" sz="2400" dirty="0"/>
          </a:p>
        </p:txBody>
      </p:sp>
      <p:pic>
        <p:nvPicPr>
          <p:cNvPr id="9" name="object 4">
            <a:extLst>
              <a:ext uri="{FF2B5EF4-FFF2-40B4-BE49-F238E27FC236}">
                <a16:creationId xmlns:a16="http://schemas.microsoft.com/office/drawing/2014/main" id="{F043D788-1A77-AB42-6C8D-1E8B6B591FA1}"/>
              </a:ext>
            </a:extLst>
          </p:cNvPr>
          <p:cNvPicPr/>
          <p:nvPr/>
        </p:nvPicPr>
        <p:blipFill>
          <a:blip r:embed="rId2" cstate="print"/>
          <a:stretch>
            <a:fillRect/>
          </a:stretch>
        </p:blipFill>
        <p:spPr>
          <a:xfrm>
            <a:off x="8527228" y="4709876"/>
            <a:ext cx="3664772" cy="1782999"/>
          </a:xfrm>
          <a:prstGeom prst="rect">
            <a:avLst/>
          </a:prstGeom>
        </p:spPr>
      </p:pic>
      <p:sp>
        <p:nvSpPr>
          <p:cNvPr id="10" name="object 5">
            <a:extLst>
              <a:ext uri="{FF2B5EF4-FFF2-40B4-BE49-F238E27FC236}">
                <a16:creationId xmlns:a16="http://schemas.microsoft.com/office/drawing/2014/main" id="{E47304F1-653F-F05E-2409-4E840E344336}"/>
              </a:ext>
            </a:extLst>
          </p:cNvPr>
          <p:cNvSpPr txBox="1"/>
          <p:nvPr/>
        </p:nvSpPr>
        <p:spPr>
          <a:xfrm>
            <a:off x="8527228" y="6492875"/>
            <a:ext cx="1360083"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Bommasani</a:t>
            </a:r>
            <a:r>
              <a:rPr sz="1200" spc="-26" dirty="0">
                <a:latin typeface="Calibri"/>
                <a:cs typeface="Calibri"/>
              </a:rPr>
              <a:t> </a:t>
            </a:r>
            <a:r>
              <a:rPr sz="1200" dirty="0">
                <a:latin typeface="Calibri"/>
                <a:cs typeface="Calibri"/>
              </a:rPr>
              <a:t>et</a:t>
            </a:r>
            <a:r>
              <a:rPr sz="1200" spc="-26" dirty="0">
                <a:latin typeface="Calibri"/>
                <a:cs typeface="Calibri"/>
              </a:rPr>
              <a:t> </a:t>
            </a:r>
            <a:r>
              <a:rPr sz="1200" dirty="0">
                <a:latin typeface="Calibri"/>
                <a:cs typeface="Calibri"/>
              </a:rPr>
              <a:t>al</a:t>
            </a:r>
          </a:p>
        </p:txBody>
      </p:sp>
    </p:spTree>
    <p:extLst>
      <p:ext uri="{BB962C8B-B14F-4D97-AF65-F5344CB8AC3E}">
        <p14:creationId xmlns:p14="http://schemas.microsoft.com/office/powerpoint/2010/main" val="516501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88916"/>
            <a:ext cx="10515600" cy="620939"/>
          </a:xfrm>
          <a:prstGeom prst="rect">
            <a:avLst/>
          </a:prstGeom>
        </p:spPr>
        <p:txBody>
          <a:bodyPr vert="horz" wrap="square" lIns="0" tIns="11430" rIns="0" bIns="0" numCol="1" rtlCol="0" anchor="ctr" anchorCtr="0" compatLnSpc="1">
            <a:prstTxWarp prst="textNoShape">
              <a:avLst/>
            </a:prstTxWarp>
            <a:spAutoFit/>
          </a:bodyPr>
          <a:lstStyle/>
          <a:p>
            <a:pPr marL="9525">
              <a:spcBef>
                <a:spcPts val="90"/>
              </a:spcBef>
            </a:pPr>
            <a:r>
              <a:rPr dirty="0"/>
              <a:t>GPT Series of Models</a:t>
            </a:r>
          </a:p>
        </p:txBody>
      </p:sp>
      <p:sp>
        <p:nvSpPr>
          <p:cNvPr id="3" name="object 3"/>
          <p:cNvSpPr txBox="1"/>
          <p:nvPr/>
        </p:nvSpPr>
        <p:spPr>
          <a:xfrm>
            <a:off x="893852" y="1203248"/>
            <a:ext cx="8599470" cy="5662448"/>
          </a:xfrm>
          <a:prstGeom prst="rect">
            <a:avLst/>
          </a:prstGeom>
        </p:spPr>
        <p:txBody>
          <a:bodyPr vert="horz" wrap="square" lIns="0" tIns="9525" rIns="0" bIns="0" rtlCol="0">
            <a:spAutoFit/>
          </a:bodyPr>
          <a:lstStyle/>
          <a:p>
            <a:pPr marL="9525">
              <a:spcBef>
                <a:spcPts val="75"/>
              </a:spcBef>
              <a:tabLst>
                <a:tab pos="132874" algn="l"/>
              </a:tabLst>
            </a:pPr>
            <a:r>
              <a:rPr sz="2400" b="1" dirty="0">
                <a:latin typeface="+mn-lt"/>
                <a:cs typeface="Calibri"/>
              </a:rPr>
              <a:t>GPT</a:t>
            </a:r>
            <a:r>
              <a:rPr sz="2400" dirty="0">
                <a:latin typeface="+mn-lt"/>
                <a:cs typeface="Calibri"/>
              </a:rPr>
              <a:t>:</a:t>
            </a:r>
            <a:r>
              <a:rPr sz="2400" spc="-64" dirty="0">
                <a:latin typeface="+mn-lt"/>
                <a:cs typeface="Calibri"/>
              </a:rPr>
              <a:t> </a:t>
            </a:r>
            <a:r>
              <a:rPr sz="2400" b="1" spc="-8" dirty="0">
                <a:latin typeface="+mn-lt"/>
                <a:cs typeface="Calibri"/>
              </a:rPr>
              <a:t>G</a:t>
            </a:r>
            <a:r>
              <a:rPr sz="2400" spc="-8" dirty="0">
                <a:latin typeface="+mn-lt"/>
                <a:cs typeface="Calibri"/>
              </a:rPr>
              <a:t>enerative</a:t>
            </a:r>
            <a:r>
              <a:rPr sz="2400" spc="-60" dirty="0">
                <a:latin typeface="+mn-lt"/>
                <a:cs typeface="Calibri"/>
              </a:rPr>
              <a:t> </a:t>
            </a:r>
            <a:r>
              <a:rPr sz="2400" b="1" spc="-15" dirty="0">
                <a:latin typeface="+mn-lt"/>
                <a:cs typeface="Calibri"/>
              </a:rPr>
              <a:t>P</a:t>
            </a:r>
            <a:r>
              <a:rPr sz="2400" spc="-15" dirty="0">
                <a:latin typeface="+mn-lt"/>
                <a:cs typeface="Calibri"/>
              </a:rPr>
              <a:t>re-</a:t>
            </a:r>
            <a:r>
              <a:rPr sz="2400" dirty="0">
                <a:latin typeface="+mn-lt"/>
                <a:cs typeface="Calibri"/>
              </a:rPr>
              <a:t>trained</a:t>
            </a:r>
            <a:r>
              <a:rPr sz="2400" spc="-60" dirty="0">
                <a:latin typeface="+mn-lt"/>
                <a:cs typeface="Calibri"/>
              </a:rPr>
              <a:t> </a:t>
            </a:r>
            <a:r>
              <a:rPr sz="2400" b="1" spc="-8" dirty="0">
                <a:latin typeface="+mn-lt"/>
                <a:cs typeface="Calibri"/>
              </a:rPr>
              <a:t>T</a:t>
            </a:r>
            <a:r>
              <a:rPr sz="2400" spc="-8" dirty="0">
                <a:latin typeface="+mn-lt"/>
                <a:cs typeface="Calibri"/>
              </a:rPr>
              <a:t>ransformer</a:t>
            </a:r>
            <a:endParaRPr sz="2400" dirty="0">
              <a:latin typeface="+mn-lt"/>
              <a:cs typeface="Calibri"/>
            </a:endParaRPr>
          </a:p>
          <a:p>
            <a:pPr marL="390049" lvl="1" indent="-123349">
              <a:spcBef>
                <a:spcPts val="45"/>
              </a:spcBef>
              <a:buFont typeface="Arial MT"/>
              <a:buChar char="•"/>
              <a:tabLst>
                <a:tab pos="390049" algn="l"/>
              </a:tabLst>
            </a:pPr>
            <a:r>
              <a:rPr lang="en-US" sz="2100" dirty="0">
                <a:latin typeface="+mn-lt"/>
                <a:cs typeface="Calibri"/>
              </a:rPr>
              <a:t>A</a:t>
            </a:r>
            <a:r>
              <a:rPr sz="2100" spc="-30" dirty="0">
                <a:latin typeface="+mn-lt"/>
                <a:cs typeface="Calibri"/>
              </a:rPr>
              <a:t> </a:t>
            </a:r>
            <a:r>
              <a:rPr sz="2100" spc="-8" dirty="0">
                <a:solidFill>
                  <a:srgbClr val="C00000"/>
                </a:solidFill>
                <a:latin typeface="+mn-lt"/>
                <a:cs typeface="Calibri"/>
              </a:rPr>
              <a:t>transformer</a:t>
            </a:r>
            <a:r>
              <a:rPr sz="2100" spc="-34" dirty="0">
                <a:latin typeface="+mn-lt"/>
                <a:cs typeface="Calibri"/>
              </a:rPr>
              <a:t> </a:t>
            </a:r>
            <a:r>
              <a:rPr sz="2100" dirty="0">
                <a:latin typeface="+mn-lt"/>
                <a:cs typeface="Calibri"/>
              </a:rPr>
              <a:t>model</a:t>
            </a:r>
            <a:r>
              <a:rPr sz="2100" spc="-30" dirty="0">
                <a:latin typeface="+mn-lt"/>
                <a:cs typeface="Calibri"/>
              </a:rPr>
              <a:t> </a:t>
            </a:r>
            <a:r>
              <a:rPr sz="2100" spc="-8" dirty="0">
                <a:latin typeface="+mn-lt"/>
                <a:cs typeface="Calibri"/>
              </a:rPr>
              <a:t>architecture</a:t>
            </a:r>
            <a:endParaRPr sz="2100" dirty="0">
              <a:latin typeface="+mn-lt"/>
              <a:cs typeface="Calibri"/>
            </a:endParaRPr>
          </a:p>
          <a:p>
            <a:pPr marL="390049" lvl="1" indent="-123349">
              <a:spcBef>
                <a:spcPts val="105"/>
              </a:spcBef>
              <a:buFont typeface="Arial MT"/>
              <a:buChar char="•"/>
              <a:tabLst>
                <a:tab pos="390049" algn="l"/>
              </a:tabLst>
            </a:pPr>
            <a:r>
              <a:rPr lang="en-US" sz="2100" dirty="0">
                <a:latin typeface="+mn-lt"/>
                <a:cs typeface="Calibri"/>
              </a:rPr>
              <a:t>stack of transformer </a:t>
            </a:r>
            <a:r>
              <a:rPr lang="en-US" sz="2100" dirty="0">
                <a:solidFill>
                  <a:srgbClr val="C00000"/>
                </a:solidFill>
                <a:latin typeface="+mn-lt"/>
                <a:cs typeface="Calibri"/>
              </a:rPr>
              <a:t>decoder</a:t>
            </a:r>
            <a:r>
              <a:rPr lang="en-US" sz="2100" dirty="0">
                <a:latin typeface="+mn-lt"/>
                <a:cs typeface="Calibri"/>
              </a:rPr>
              <a:t> layers</a:t>
            </a:r>
          </a:p>
          <a:p>
            <a:pPr marL="9525">
              <a:spcBef>
                <a:spcPts val="255"/>
              </a:spcBef>
              <a:tabLst>
                <a:tab pos="132874" algn="l"/>
              </a:tabLst>
            </a:pPr>
            <a:r>
              <a:rPr lang="en-US" sz="2400" dirty="0">
                <a:latin typeface="+mn-lt"/>
                <a:cs typeface="Calibri"/>
              </a:rPr>
              <a:t>Goal:</a:t>
            </a:r>
            <a:r>
              <a:rPr lang="en-US" sz="2400" spc="-64" dirty="0">
                <a:latin typeface="+mn-lt"/>
                <a:cs typeface="Calibri"/>
              </a:rPr>
              <a:t> </a:t>
            </a:r>
            <a:r>
              <a:rPr lang="en-US" sz="2400" spc="-8" dirty="0">
                <a:latin typeface="+mn-lt"/>
                <a:cs typeface="Calibri"/>
              </a:rPr>
              <a:t>generate</a:t>
            </a:r>
            <a:r>
              <a:rPr lang="en-US" sz="2400" spc="-64" dirty="0">
                <a:latin typeface="+mn-lt"/>
                <a:cs typeface="Calibri"/>
              </a:rPr>
              <a:t> </a:t>
            </a:r>
            <a:r>
              <a:rPr lang="en-US" sz="2400" dirty="0">
                <a:solidFill>
                  <a:srgbClr val="C00000"/>
                </a:solidFill>
                <a:latin typeface="+mn-lt"/>
                <a:cs typeface="Calibri"/>
              </a:rPr>
              <a:t>text</a:t>
            </a:r>
            <a:r>
              <a:rPr lang="en-US" sz="2400" spc="-64" dirty="0">
                <a:latin typeface="+mn-lt"/>
                <a:cs typeface="Calibri"/>
              </a:rPr>
              <a:t> </a:t>
            </a:r>
          </a:p>
          <a:p>
            <a:pPr marL="9525">
              <a:spcBef>
                <a:spcPts val="255"/>
              </a:spcBef>
              <a:tabLst>
                <a:tab pos="132874" algn="l"/>
              </a:tabLst>
            </a:pPr>
            <a:r>
              <a:rPr lang="en-US" sz="2400" spc="-15" dirty="0">
                <a:latin typeface="Carlito"/>
              </a:rPr>
              <a:t>GPT is a </a:t>
            </a:r>
            <a:r>
              <a:rPr lang="en-US" sz="2400" spc="-15" dirty="0">
                <a:solidFill>
                  <a:srgbClr val="C00000"/>
                </a:solidFill>
                <a:latin typeface="Carlito"/>
              </a:rPr>
              <a:t>commercial</a:t>
            </a:r>
            <a:r>
              <a:rPr lang="en-US" sz="2400" spc="-15" dirty="0">
                <a:latin typeface="Carlito"/>
              </a:rPr>
              <a:t> LLM from OpenAI </a:t>
            </a:r>
          </a:p>
          <a:p>
            <a:pPr marL="9525">
              <a:spcBef>
                <a:spcPts val="255"/>
              </a:spcBef>
              <a:tabLst>
                <a:tab pos="132874" algn="l"/>
              </a:tabLst>
            </a:pPr>
            <a:endParaRPr lang="en-US" sz="2400" spc="-64" dirty="0">
              <a:latin typeface="+mn-lt"/>
              <a:cs typeface="Calibri"/>
            </a:endParaRPr>
          </a:p>
          <a:p>
            <a:pPr marL="9525">
              <a:spcBef>
                <a:spcPts val="255"/>
              </a:spcBef>
              <a:tabLst>
                <a:tab pos="132874" algn="l"/>
              </a:tabLst>
            </a:pPr>
            <a:endParaRPr lang="en-US" sz="2400" dirty="0">
              <a:latin typeface="+mn-lt"/>
              <a:cs typeface="Calibri"/>
            </a:endParaRPr>
          </a:p>
          <a:p>
            <a:pPr marL="9525">
              <a:spcBef>
                <a:spcPts val="255"/>
              </a:spcBef>
              <a:tabLst>
                <a:tab pos="132874" algn="l"/>
              </a:tabLst>
            </a:pPr>
            <a:r>
              <a:rPr lang="en-US" sz="2000" b="1" kern="100" dirty="0">
                <a:latin typeface="+mn-lt"/>
                <a:ea typeface="Aptos" panose="020B0004020202020204" pitchFamily="34" charset="0"/>
                <a:cs typeface="Arial" panose="020B0604020202020204" pitchFamily="34" charset="0"/>
              </a:rPr>
              <a:t>GPT Pre-training</a:t>
            </a:r>
            <a:r>
              <a:rPr lang="en-US" sz="2000" kern="100" dirty="0">
                <a:latin typeface="+mn-lt"/>
                <a:ea typeface="Aptos" panose="020B0004020202020204" pitchFamily="34" charset="0"/>
                <a:cs typeface="Arial" panose="020B0604020202020204" pitchFamily="34" charset="0"/>
              </a:rPr>
              <a:t>: </a:t>
            </a:r>
          </a:p>
          <a:p>
            <a:pPr marL="352425" indent="-342900">
              <a:spcBef>
                <a:spcPts val="255"/>
              </a:spcBef>
              <a:buFont typeface="Arial" panose="020B0604020202020204" pitchFamily="34" charset="0"/>
              <a:buChar char="•"/>
              <a:tabLst>
                <a:tab pos="132874" algn="l"/>
              </a:tabLst>
            </a:pPr>
            <a:r>
              <a:rPr lang="en-US" sz="2000" kern="100" dirty="0">
                <a:latin typeface="+mn-lt"/>
                <a:ea typeface="Aptos" panose="020B0004020202020204" pitchFamily="34" charset="0"/>
                <a:cs typeface="Arial" panose="020B0604020202020204" pitchFamily="34" charset="0"/>
              </a:rPr>
              <a:t>GPT series are pre-trained on a large corpus of text from the internet, and data licensed from </a:t>
            </a:r>
            <a:r>
              <a:rPr lang="en-US" sz="2000" kern="100" dirty="0">
                <a:solidFill>
                  <a:srgbClr val="C00000"/>
                </a:solidFill>
                <a:latin typeface="+mn-lt"/>
                <a:ea typeface="Aptos" panose="020B0004020202020204" pitchFamily="34" charset="0"/>
                <a:cs typeface="Arial" panose="020B0604020202020204" pitchFamily="34" charset="0"/>
              </a:rPr>
              <a:t>third-party providers</a:t>
            </a:r>
            <a:r>
              <a:rPr lang="en-US" sz="2000" kern="100" dirty="0">
                <a:latin typeface="+mn-lt"/>
                <a:ea typeface="Aptos" panose="020B0004020202020204" pitchFamily="34" charset="0"/>
                <a:cs typeface="Arial" panose="020B0604020202020204" pitchFamily="34" charset="0"/>
              </a:rPr>
              <a:t>(in GPT4) learning to predict the next word in a sentence. </a:t>
            </a:r>
          </a:p>
          <a:p>
            <a:pPr marL="352425" indent="-342900">
              <a:spcBef>
                <a:spcPts val="255"/>
              </a:spcBef>
              <a:buFont typeface="Arial" panose="020B0604020202020204" pitchFamily="34" charset="0"/>
              <a:buChar char="•"/>
              <a:tabLst>
                <a:tab pos="132874" algn="l"/>
              </a:tabLst>
            </a:pPr>
            <a:r>
              <a:rPr lang="en-US" sz="2000" kern="100" dirty="0">
                <a:latin typeface="+mn-lt"/>
                <a:ea typeface="Aptos" panose="020B0004020202020204" pitchFamily="34" charset="0"/>
                <a:cs typeface="Arial" panose="020B0604020202020204" pitchFamily="34" charset="0"/>
              </a:rPr>
              <a:t>After pre-training, it became capable of generating text that mimics human writing, performing tasks like translation, summarization, and question answering, </a:t>
            </a:r>
            <a:r>
              <a:rPr lang="en-US" sz="2000" kern="100" dirty="0">
                <a:solidFill>
                  <a:srgbClr val="C00000"/>
                </a:solidFill>
                <a:latin typeface="+mn-lt"/>
                <a:ea typeface="Aptos" panose="020B0004020202020204" pitchFamily="34" charset="0"/>
                <a:cs typeface="Arial" panose="020B0604020202020204" pitchFamily="34" charset="0"/>
              </a:rPr>
              <a:t>even without task-specific fine-tuning</a:t>
            </a:r>
            <a:r>
              <a:rPr lang="en-US" sz="2000" kern="100" dirty="0">
                <a:latin typeface="+mn-lt"/>
                <a:ea typeface="Aptos" panose="020B0004020202020204" pitchFamily="34" charset="0"/>
                <a:cs typeface="Arial" panose="020B0604020202020204" pitchFamily="34" charset="0"/>
              </a:rPr>
              <a:t>.</a:t>
            </a:r>
          </a:p>
          <a:p>
            <a:pPr marL="9525">
              <a:spcBef>
                <a:spcPts val="255"/>
              </a:spcBef>
              <a:tabLst>
                <a:tab pos="132874" algn="l"/>
              </a:tabLst>
            </a:pPr>
            <a:endParaRPr lang="en-US" sz="2100" dirty="0">
              <a:latin typeface="+mn-lt"/>
              <a:cs typeface="Calibri"/>
            </a:endParaRPr>
          </a:p>
          <a:p>
            <a:pPr marL="9525">
              <a:spcBef>
                <a:spcPts val="255"/>
              </a:spcBef>
              <a:tabLst>
                <a:tab pos="132874" algn="l"/>
              </a:tabLst>
            </a:pPr>
            <a:endParaRPr lang="en-US" sz="2100" dirty="0">
              <a:latin typeface="+mn-lt"/>
              <a:cs typeface="Calibri"/>
            </a:endParaRPr>
          </a:p>
        </p:txBody>
      </p:sp>
      <p:pic>
        <p:nvPicPr>
          <p:cNvPr id="6" name="Picture 5">
            <a:extLst>
              <a:ext uri="{FF2B5EF4-FFF2-40B4-BE49-F238E27FC236}">
                <a16:creationId xmlns:a16="http://schemas.microsoft.com/office/drawing/2014/main" id="{6A06AF2A-85BA-C18F-F853-F45F93DB1405}"/>
              </a:ext>
            </a:extLst>
          </p:cNvPr>
          <p:cNvPicPr>
            <a:picLocks noChangeAspect="1"/>
          </p:cNvPicPr>
          <p:nvPr/>
        </p:nvPicPr>
        <p:blipFill>
          <a:blip r:embed="rId2"/>
          <a:stretch>
            <a:fillRect/>
          </a:stretch>
        </p:blipFill>
        <p:spPr>
          <a:xfrm>
            <a:off x="9655224" y="1241776"/>
            <a:ext cx="2369338" cy="46561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E1B0-9FF1-D7EC-2BF9-7B9740F06251}"/>
              </a:ext>
            </a:extLst>
          </p:cNvPr>
          <p:cNvSpPr>
            <a:spLocks noGrp="1"/>
          </p:cNvSpPr>
          <p:nvPr>
            <p:ph type="title"/>
          </p:nvPr>
        </p:nvSpPr>
        <p:spPr>
          <a:xfrm>
            <a:off x="838200" y="200739"/>
            <a:ext cx="10515600" cy="1325563"/>
          </a:xfrm>
        </p:spPr>
        <p:txBody>
          <a:bodyPr/>
          <a:lstStyle/>
          <a:p>
            <a:r>
              <a:rPr lang="en-US" dirty="0"/>
              <a:t>GPT3 Layers</a:t>
            </a:r>
          </a:p>
        </p:txBody>
      </p:sp>
      <p:sp>
        <p:nvSpPr>
          <p:cNvPr id="3" name="Content Placeholder 2">
            <a:extLst>
              <a:ext uri="{FF2B5EF4-FFF2-40B4-BE49-F238E27FC236}">
                <a16:creationId xmlns:a16="http://schemas.microsoft.com/office/drawing/2014/main" id="{B3DF6CB1-43BE-636D-75FE-FEC062D2E125}"/>
              </a:ext>
            </a:extLst>
          </p:cNvPr>
          <p:cNvSpPr>
            <a:spLocks noGrp="1"/>
          </p:cNvSpPr>
          <p:nvPr>
            <p:ph idx="1"/>
          </p:nvPr>
        </p:nvSpPr>
        <p:spPr>
          <a:xfrm>
            <a:off x="838200" y="1445481"/>
            <a:ext cx="9055813" cy="5047394"/>
          </a:xfrm>
        </p:spPr>
        <p:txBody>
          <a:bodyPr/>
          <a:lstStyle/>
          <a:p>
            <a:pPr marL="0" marR="0" indent="0">
              <a:lnSpc>
                <a:spcPct val="107000"/>
              </a:lnSpc>
              <a:spcBef>
                <a:spcPts val="0"/>
              </a:spcBef>
              <a:spcAft>
                <a:spcPts val="80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Self-Attention Mechanism</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number of attention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heads</a:t>
            </a:r>
            <a:r>
              <a:rPr lang="en-US" sz="2000" kern="100" dirty="0">
                <a:effectLst/>
                <a:latin typeface="Aptos" panose="020B0004020202020204" pitchFamily="34" charset="0"/>
                <a:ea typeface="Aptos" panose="020B0004020202020204" pitchFamily="34" charset="0"/>
                <a:cs typeface="Arial" panose="020B0604020202020204" pitchFamily="34" charset="0"/>
              </a:rPr>
              <a:t>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96</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number of attention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layers</a:t>
            </a:r>
            <a:r>
              <a:rPr lang="en-US" sz="2000" kern="100" dirty="0">
                <a:effectLst/>
                <a:latin typeface="Aptos" panose="020B0004020202020204" pitchFamily="34" charset="0"/>
                <a:ea typeface="Aptos" panose="020B0004020202020204" pitchFamily="34" charset="0"/>
                <a:cs typeface="Arial" panose="020B0604020202020204" pitchFamily="34" charset="0"/>
              </a:rPr>
              <a:t>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96</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175 billion </a:t>
            </a:r>
            <a:r>
              <a:rPr lang="en-US" sz="2000" kern="100" dirty="0">
                <a:effectLst/>
                <a:latin typeface="Aptos" panose="020B0004020202020204" pitchFamily="34" charset="0"/>
                <a:ea typeface="Aptos" panose="020B0004020202020204" pitchFamily="34" charset="0"/>
                <a:cs typeface="Arial" panose="020B0604020202020204" pitchFamily="34" charset="0"/>
              </a:rPr>
              <a:t>parameters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Dimensions</a:t>
            </a:r>
            <a:r>
              <a:rPr lang="en-US" sz="2000" kern="100" dirty="0">
                <a:effectLst/>
                <a:latin typeface="Aptos" panose="020B0004020202020204" pitchFamily="34" charset="0"/>
                <a:ea typeface="Aptos" panose="020B0004020202020204" pitchFamily="34" charset="0"/>
                <a:cs typeface="Arial" panose="020B0604020202020204" pitchFamily="34" charset="0"/>
              </a:rPr>
              <a:t> of each attention head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128</a:t>
            </a:r>
            <a:r>
              <a:rPr lang="en-US" sz="2000" kern="100" dirty="0">
                <a:effectLst/>
                <a:latin typeface="Aptos" panose="020B0004020202020204" pitchFamily="34" charset="0"/>
                <a:ea typeface="Aptos" panose="020B0004020202020204" pitchFamily="34" charset="0"/>
                <a:cs typeface="Arial" panose="020B0604020202020204" pitchFamily="34" charset="0"/>
              </a:rPr>
              <a:t>, which means that the total attention head size per layer is 96×128=</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12,288</a:t>
            </a:r>
            <a:r>
              <a:rPr lang="en-US" sz="2000" kern="100" dirty="0">
                <a:effectLst/>
                <a:latin typeface="Aptos" panose="020B0004020202020204" pitchFamily="34" charset="0"/>
                <a:ea typeface="Aptos" panose="020B0004020202020204" pitchFamily="34" charset="0"/>
                <a:cs typeface="Arial" panose="020B0604020202020204" pitchFamily="34" charset="0"/>
              </a:rPr>
              <a:t> (size of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embedding</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0" marR="0" indent="0">
              <a:lnSpc>
                <a:spcPct val="107000"/>
              </a:lnSpc>
              <a:spcBef>
                <a:spcPts val="0"/>
              </a:spcBef>
              <a:spcAft>
                <a:spcPts val="80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Feed-Forward Network</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feed-forward network inside each layer consists of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two fully connected layers </a:t>
            </a:r>
            <a:r>
              <a:rPr lang="en-US" sz="2000" kern="100" dirty="0">
                <a:effectLst/>
                <a:latin typeface="Aptos" panose="020B0004020202020204" pitchFamily="34" charset="0"/>
                <a:ea typeface="Aptos" panose="020B0004020202020204" pitchFamily="34" charset="0"/>
                <a:cs typeface="Arial" panose="020B0604020202020204" pitchFamily="34" charset="0"/>
              </a:rPr>
              <a:t>and </a:t>
            </a:r>
            <a:r>
              <a:rPr lang="en-US" sz="2000" kern="100" dirty="0" err="1">
                <a:effectLst/>
                <a:latin typeface="Aptos" panose="020B0004020202020204" pitchFamily="34" charset="0"/>
                <a:ea typeface="Aptos" panose="020B0004020202020204" pitchFamily="34" charset="0"/>
                <a:cs typeface="Arial" panose="020B0604020202020204" pitchFamily="34" charset="0"/>
              </a:rPr>
              <a:t>Relu</a:t>
            </a:r>
            <a:r>
              <a:rPr lang="en-US" sz="2000" kern="100" dirty="0">
                <a:effectLst/>
                <a:latin typeface="Aptos" panose="020B0004020202020204" pitchFamily="34" charset="0"/>
                <a:ea typeface="Aptos" panose="020B0004020202020204" pitchFamily="34" charset="0"/>
                <a:cs typeface="Arial" panose="020B0604020202020204" pitchFamily="34" charset="0"/>
              </a:rPr>
              <a:t> activation function:   Output=(</a:t>
            </a:r>
            <a:r>
              <a:rPr lang="en-US" sz="2000" kern="100" dirty="0" err="1">
                <a:effectLst/>
                <a:latin typeface="Aptos" panose="020B0004020202020204" pitchFamily="34" charset="0"/>
                <a:ea typeface="Aptos" panose="020B0004020202020204" pitchFamily="34" charset="0"/>
                <a:cs typeface="Arial" panose="020B0604020202020204" pitchFamily="34" charset="0"/>
              </a:rPr>
              <a:t>ReLU</a:t>
            </a:r>
            <a:r>
              <a:rPr lang="en-US" sz="2000" kern="100" dirty="0">
                <a:effectLst/>
                <a:latin typeface="Aptos" panose="020B0004020202020204" pitchFamily="34" charset="0"/>
                <a:ea typeface="Aptos" panose="020B0004020202020204" pitchFamily="34" charset="0"/>
                <a:cs typeface="Arial" panose="020B0604020202020204" pitchFamily="34" charset="0"/>
              </a:rPr>
              <a:t>(xW1</a:t>
            </a:r>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+b1</a:t>
            </a:r>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))W2</a:t>
            </a:r>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+b2</a:t>
            </a:r>
            <a:r>
              <a:rPr lang="en-US" sz="2000" kern="100" dirty="0">
                <a:effectLst/>
                <a:latin typeface="Arial" panose="020B0604020202020204" pitchFamily="34" charset="0"/>
                <a:ea typeface="Aptos" panose="020B0004020202020204" pitchFamily="34" charset="0"/>
                <a:cs typeface="Arial" panose="020B0604020202020204" pitchFamily="34" charset="0"/>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hidden layer for the feed-forward network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4 times </a:t>
            </a:r>
            <a:r>
              <a:rPr lang="en-US" sz="2000" kern="100" dirty="0">
                <a:effectLst/>
                <a:latin typeface="Aptos" panose="020B0004020202020204" pitchFamily="34" charset="0"/>
                <a:ea typeface="Aptos" panose="020B0004020202020204" pitchFamily="34" charset="0"/>
                <a:cs typeface="Arial" panose="020B0604020202020204" pitchFamily="34" charset="0"/>
              </a:rPr>
              <a:t>the embedding size, so it has a dimension of 12,288×4=49,152</a:t>
            </a:r>
          </a:p>
          <a:p>
            <a:pPr marL="0" marR="0" indent="0">
              <a:lnSpc>
                <a:spcPct val="107000"/>
              </a:lnSpc>
              <a:spcBef>
                <a:spcPts val="0"/>
              </a:spcBef>
              <a:spcAft>
                <a:spcPts val="80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Layer Norms</a:t>
            </a:r>
            <a:r>
              <a:rPr lang="en-US" sz="20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07000"/>
              </a:lnSpc>
              <a:spcBef>
                <a:spcPts val="0"/>
              </a:spcBef>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Each transformer layer contains layer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normalization</a:t>
            </a:r>
            <a:r>
              <a:rPr lang="en-US" sz="2000" kern="100" dirty="0">
                <a:effectLst/>
                <a:latin typeface="Aptos" panose="020B0004020202020204" pitchFamily="34" charset="0"/>
                <a:ea typeface="Aptos" panose="020B0004020202020204" pitchFamily="34" charset="0"/>
                <a:cs typeface="Arial" panose="020B0604020202020204" pitchFamily="34" charset="0"/>
              </a:rPr>
              <a:t> layers</a:t>
            </a:r>
          </a:p>
          <a:p>
            <a:pPr marL="0" indent="0">
              <a:buNone/>
            </a:pPr>
            <a:endParaRPr lang="en-US" sz="3200" dirty="0"/>
          </a:p>
        </p:txBody>
      </p:sp>
      <p:pic>
        <p:nvPicPr>
          <p:cNvPr id="8" name="Picture 7">
            <a:extLst>
              <a:ext uri="{FF2B5EF4-FFF2-40B4-BE49-F238E27FC236}">
                <a16:creationId xmlns:a16="http://schemas.microsoft.com/office/drawing/2014/main" id="{7F4F950E-792B-30DE-17B9-C3A67342ADD3}"/>
              </a:ext>
            </a:extLst>
          </p:cNvPr>
          <p:cNvPicPr>
            <a:picLocks noChangeAspect="1"/>
          </p:cNvPicPr>
          <p:nvPr/>
        </p:nvPicPr>
        <p:blipFill>
          <a:blip r:embed="rId2"/>
          <a:stretch>
            <a:fillRect/>
          </a:stretch>
        </p:blipFill>
        <p:spPr>
          <a:xfrm>
            <a:off x="8728172" y="667820"/>
            <a:ext cx="3238374" cy="2429837"/>
          </a:xfrm>
          <a:prstGeom prst="rect">
            <a:avLst/>
          </a:prstGeom>
        </p:spPr>
      </p:pic>
    </p:spTree>
    <p:extLst>
      <p:ext uri="{BB962C8B-B14F-4D97-AF65-F5344CB8AC3E}">
        <p14:creationId xmlns:p14="http://schemas.microsoft.com/office/powerpoint/2010/main" val="3862786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1FFD1D1B-E30B-54C2-BA25-B86EE1552EA0}"/>
              </a:ext>
            </a:extLst>
          </p:cNvPr>
          <p:cNvPicPr/>
          <p:nvPr/>
        </p:nvPicPr>
        <p:blipFill>
          <a:blip r:embed="rId2" cstate="print"/>
          <a:stretch>
            <a:fillRect/>
          </a:stretch>
        </p:blipFill>
        <p:spPr>
          <a:xfrm>
            <a:off x="10222668" y="3229501"/>
            <a:ext cx="1789654" cy="3472110"/>
          </a:xfrm>
          <a:prstGeom prst="rect">
            <a:avLst/>
          </a:prstGeom>
        </p:spPr>
      </p:pic>
      <p:sp>
        <p:nvSpPr>
          <p:cNvPr id="2" name="Title 1">
            <a:extLst>
              <a:ext uri="{FF2B5EF4-FFF2-40B4-BE49-F238E27FC236}">
                <a16:creationId xmlns:a16="http://schemas.microsoft.com/office/drawing/2014/main" id="{05CF7DA3-E71C-9B98-4E73-5A3DF0614557}"/>
              </a:ext>
            </a:extLst>
          </p:cNvPr>
          <p:cNvSpPr>
            <a:spLocks noGrp="1"/>
          </p:cNvSpPr>
          <p:nvPr>
            <p:ph type="title"/>
          </p:nvPr>
        </p:nvSpPr>
        <p:spPr/>
        <p:txBody>
          <a:bodyPr/>
          <a:lstStyle/>
          <a:p>
            <a:r>
              <a:rPr lang="en-US" dirty="0"/>
              <a:t>How GPT Translates Without an Encoder?</a:t>
            </a:r>
          </a:p>
        </p:txBody>
      </p:sp>
      <p:sp>
        <p:nvSpPr>
          <p:cNvPr id="3" name="Content Placeholder 2">
            <a:extLst>
              <a:ext uri="{FF2B5EF4-FFF2-40B4-BE49-F238E27FC236}">
                <a16:creationId xmlns:a16="http://schemas.microsoft.com/office/drawing/2014/main" id="{D82FCD20-A6AA-1AAB-FEDE-77135BF4B014}"/>
              </a:ext>
            </a:extLst>
          </p:cNvPr>
          <p:cNvSpPr>
            <a:spLocks noGrp="1"/>
          </p:cNvSpPr>
          <p:nvPr>
            <p:ph idx="1"/>
          </p:nvPr>
        </p:nvSpPr>
        <p:spPr>
          <a:xfrm>
            <a:off x="365589" y="1690688"/>
            <a:ext cx="10515600" cy="4351338"/>
          </a:xfrm>
        </p:spPr>
        <p:txBody>
          <a:bodyPr/>
          <a:lstStyle/>
          <a:p>
            <a:r>
              <a:rPr lang="en-US" sz="2400" dirty="0"/>
              <a:t>GPT models are pre-trained on massive amounts of text data, which includes </a:t>
            </a:r>
            <a:r>
              <a:rPr lang="en-US" sz="2400" dirty="0">
                <a:solidFill>
                  <a:srgbClr val="C00000"/>
                </a:solidFill>
              </a:rPr>
              <a:t>multi-lingual</a:t>
            </a:r>
            <a:r>
              <a:rPr lang="en-US" sz="2400" dirty="0"/>
              <a:t> text and natural translations from one language to another. </a:t>
            </a:r>
          </a:p>
          <a:p>
            <a:endParaRPr lang="en-US" sz="2400" dirty="0"/>
          </a:p>
          <a:p>
            <a:r>
              <a:rPr lang="en-US" sz="2400" dirty="0"/>
              <a:t>During training, they learn to generate coherent text, understand context, and pick up on the patterns and </a:t>
            </a:r>
            <a:r>
              <a:rPr lang="en-US" sz="2400" dirty="0">
                <a:solidFill>
                  <a:srgbClr val="C00000"/>
                </a:solidFill>
              </a:rPr>
              <a:t>relationships between different languages</a:t>
            </a:r>
            <a:r>
              <a:rPr lang="en-US" sz="2400" dirty="0"/>
              <a:t>.</a:t>
            </a:r>
          </a:p>
          <a:p>
            <a:endParaRPr lang="en-US" sz="2400" dirty="0"/>
          </a:p>
          <a:p>
            <a:r>
              <a:rPr lang="en-US" sz="2400" dirty="0"/>
              <a:t>GPT dynamically builds a </a:t>
            </a:r>
            <a:r>
              <a:rPr lang="en-US" sz="2400" dirty="0">
                <a:solidFill>
                  <a:srgbClr val="C00000"/>
                </a:solidFill>
              </a:rPr>
              <a:t>hidden</a:t>
            </a:r>
            <a:r>
              <a:rPr lang="en-US" sz="2400" dirty="0"/>
              <a:t> </a:t>
            </a:r>
            <a:r>
              <a:rPr lang="en-US" sz="2400" dirty="0">
                <a:solidFill>
                  <a:srgbClr val="C00000"/>
                </a:solidFill>
              </a:rPr>
              <a:t>state</a:t>
            </a:r>
            <a:r>
              <a:rPr lang="en-US" sz="2400" dirty="0"/>
              <a:t> that captures the meaning of the source text, and this hidden state is used to generate the translation.</a:t>
            </a:r>
          </a:p>
          <a:p>
            <a:endParaRPr lang="en-US" sz="2400" dirty="0"/>
          </a:p>
          <a:p>
            <a:r>
              <a:rPr lang="en-US" sz="2400" dirty="0"/>
              <a:t>While GPT can perform translation tasks reasonably well, it may not always be as accurate or consistent as dedicated </a:t>
            </a:r>
            <a:r>
              <a:rPr lang="en-US" sz="2400" dirty="0">
                <a:solidFill>
                  <a:srgbClr val="C00000"/>
                </a:solidFill>
              </a:rPr>
              <a:t>encoder-decoder translation </a:t>
            </a:r>
            <a:r>
              <a:rPr lang="en-US" sz="2400" dirty="0"/>
              <a:t>models like </a:t>
            </a:r>
            <a:r>
              <a:rPr lang="en-US" sz="2400" b="1" dirty="0" err="1"/>
              <a:t>MarianMT</a:t>
            </a:r>
            <a:r>
              <a:rPr lang="en-US" sz="2400" dirty="0"/>
              <a:t> or </a:t>
            </a:r>
            <a:r>
              <a:rPr lang="en-US" sz="2400" b="1" dirty="0"/>
              <a:t>Google’s T5 </a:t>
            </a:r>
            <a:r>
              <a:rPr lang="en-US" sz="2400" dirty="0"/>
              <a:t>with </a:t>
            </a:r>
            <a:r>
              <a:rPr lang="en-US" sz="2400" dirty="0">
                <a:solidFill>
                  <a:srgbClr val="C00000"/>
                </a:solidFill>
              </a:rPr>
              <a:t>long and complex sentences </a:t>
            </a:r>
          </a:p>
        </p:txBody>
      </p:sp>
    </p:spTree>
    <p:extLst>
      <p:ext uri="{BB962C8B-B14F-4D97-AF65-F5344CB8AC3E}">
        <p14:creationId xmlns:p14="http://schemas.microsoft.com/office/powerpoint/2010/main" val="3049674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1FD5A1-7716-E082-EDB5-07136B3B54F4}"/>
              </a:ext>
            </a:extLst>
          </p:cNvPr>
          <p:cNvPicPr>
            <a:picLocks noChangeAspect="1"/>
          </p:cNvPicPr>
          <p:nvPr/>
        </p:nvPicPr>
        <p:blipFill>
          <a:blip r:embed="rId2"/>
          <a:stretch>
            <a:fillRect/>
          </a:stretch>
        </p:blipFill>
        <p:spPr>
          <a:xfrm>
            <a:off x="8667365" y="1392797"/>
            <a:ext cx="3425181" cy="5265506"/>
          </a:xfrm>
          <a:prstGeom prst="rect">
            <a:avLst/>
          </a:prstGeom>
        </p:spPr>
      </p:pic>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BERT</a:t>
            </a:r>
            <a:r>
              <a:rPr spc="-165" dirty="0"/>
              <a:t> </a:t>
            </a:r>
            <a:endParaRPr spc="-23" dirty="0"/>
          </a:p>
        </p:txBody>
      </p:sp>
      <p:sp>
        <p:nvSpPr>
          <p:cNvPr id="3" name="object 3"/>
          <p:cNvSpPr txBox="1"/>
          <p:nvPr/>
        </p:nvSpPr>
        <p:spPr>
          <a:xfrm>
            <a:off x="1031203" y="1481376"/>
            <a:ext cx="8266909" cy="4467570"/>
          </a:xfrm>
          <a:prstGeom prst="rect">
            <a:avLst/>
          </a:prstGeom>
        </p:spPr>
        <p:txBody>
          <a:bodyPr vert="horz" wrap="square" lIns="0" tIns="35243" rIns="0" bIns="0" rtlCol="0">
            <a:spAutoFit/>
          </a:bodyPr>
          <a:lstStyle/>
          <a:p>
            <a:pPr marL="9525">
              <a:spcBef>
                <a:spcPts val="75"/>
              </a:spcBef>
              <a:tabLst>
                <a:tab pos="132874" algn="l"/>
              </a:tabLst>
            </a:pPr>
            <a:r>
              <a:rPr lang="en-US" sz="2400" b="1" spc="-8" dirty="0">
                <a:latin typeface="+mn-lt"/>
                <a:cs typeface="Calibri"/>
              </a:rPr>
              <a:t>BERT </a:t>
            </a:r>
            <a:r>
              <a:rPr lang="en-US" sz="2400" dirty="0">
                <a:latin typeface="+mn-lt"/>
                <a:cs typeface="Calibri"/>
              </a:rPr>
              <a:t>:</a:t>
            </a:r>
            <a:r>
              <a:rPr lang="en-US" sz="2400" spc="-64" dirty="0">
                <a:latin typeface="+mn-lt"/>
                <a:cs typeface="Calibri"/>
              </a:rPr>
              <a:t> </a:t>
            </a:r>
            <a:r>
              <a:rPr lang="en-US" sz="2400" b="1" spc="-8" dirty="0">
                <a:latin typeface="+mn-lt"/>
                <a:cs typeface="Calibri"/>
              </a:rPr>
              <a:t>Bidirectional Encoder Representations from Transformers </a:t>
            </a:r>
          </a:p>
          <a:p>
            <a:pPr marL="132874" indent="-123349">
              <a:spcBef>
                <a:spcPts val="75"/>
              </a:spcBef>
              <a:buFont typeface="Arial MT"/>
              <a:buChar char="•"/>
              <a:tabLst>
                <a:tab pos="132874" algn="l"/>
              </a:tabLst>
            </a:pPr>
            <a:r>
              <a:rPr lang="en-US" sz="2100" dirty="0">
                <a:latin typeface="+mn-lt"/>
                <a:cs typeface="Calibri"/>
              </a:rPr>
              <a:t>A</a:t>
            </a:r>
            <a:r>
              <a:rPr lang="en-US" sz="2100" spc="-30" dirty="0">
                <a:latin typeface="+mn-lt"/>
                <a:cs typeface="Calibri"/>
              </a:rPr>
              <a:t> </a:t>
            </a:r>
            <a:r>
              <a:rPr lang="en-US" sz="2100" spc="-8" dirty="0">
                <a:solidFill>
                  <a:srgbClr val="C00000"/>
                </a:solidFill>
                <a:latin typeface="+mn-lt"/>
                <a:cs typeface="Calibri"/>
              </a:rPr>
              <a:t>transformer</a:t>
            </a:r>
            <a:r>
              <a:rPr lang="en-US" sz="2100" spc="-34" dirty="0">
                <a:latin typeface="+mn-lt"/>
                <a:cs typeface="Calibri"/>
              </a:rPr>
              <a:t> </a:t>
            </a:r>
            <a:r>
              <a:rPr lang="en-US" sz="2100" dirty="0">
                <a:latin typeface="+mn-lt"/>
                <a:cs typeface="Calibri"/>
              </a:rPr>
              <a:t>model</a:t>
            </a:r>
            <a:r>
              <a:rPr lang="en-US" sz="2100" spc="-30" dirty="0">
                <a:latin typeface="+mn-lt"/>
                <a:cs typeface="Calibri"/>
              </a:rPr>
              <a:t> </a:t>
            </a:r>
            <a:r>
              <a:rPr lang="en-US" sz="2100" spc="-8" dirty="0">
                <a:latin typeface="+mn-lt"/>
                <a:cs typeface="Calibri"/>
              </a:rPr>
              <a:t>architecture</a:t>
            </a:r>
          </a:p>
          <a:p>
            <a:pPr marL="132874" indent="-123349">
              <a:spcBef>
                <a:spcPts val="75"/>
              </a:spcBef>
              <a:buFont typeface="Arial MT"/>
              <a:buChar char="•"/>
              <a:tabLst>
                <a:tab pos="132874" algn="l"/>
              </a:tabLst>
            </a:pPr>
            <a:r>
              <a:rPr lang="en-US" sz="2100" dirty="0">
                <a:latin typeface="+mn-lt"/>
                <a:cs typeface="Calibri"/>
              </a:rPr>
              <a:t>Stack of transformer </a:t>
            </a:r>
            <a:r>
              <a:rPr lang="en-US" sz="2100" dirty="0">
                <a:solidFill>
                  <a:srgbClr val="C00000"/>
                </a:solidFill>
                <a:latin typeface="+mn-lt"/>
                <a:cs typeface="Calibri"/>
              </a:rPr>
              <a:t>encoder</a:t>
            </a:r>
            <a:r>
              <a:rPr lang="en-US" sz="2100" dirty="0">
                <a:latin typeface="+mn-lt"/>
                <a:cs typeface="Calibri"/>
              </a:rPr>
              <a:t> layers</a:t>
            </a:r>
          </a:p>
          <a:p>
            <a:pPr marL="9525">
              <a:spcBef>
                <a:spcPts val="255"/>
              </a:spcBef>
              <a:tabLst>
                <a:tab pos="132874" algn="l"/>
              </a:tabLst>
            </a:pPr>
            <a:r>
              <a:rPr lang="en-US" sz="2400" dirty="0">
                <a:latin typeface="+mn-lt"/>
                <a:cs typeface="Calibri"/>
              </a:rPr>
              <a:t>Goal:</a:t>
            </a:r>
            <a:r>
              <a:rPr lang="en-US" sz="2400" spc="-64" dirty="0">
                <a:latin typeface="+mn-lt"/>
                <a:cs typeface="Calibri"/>
              </a:rPr>
              <a:t> </a:t>
            </a:r>
            <a:r>
              <a:rPr lang="en-US" sz="2400" spc="-8" dirty="0">
                <a:latin typeface="+mn-lt"/>
                <a:cs typeface="Calibri"/>
              </a:rPr>
              <a:t>Understanding context</a:t>
            </a:r>
            <a:endParaRPr lang="en-US" sz="2400" spc="-64" dirty="0">
              <a:latin typeface="+mn-lt"/>
              <a:cs typeface="Calibri"/>
            </a:endParaRPr>
          </a:p>
          <a:p>
            <a:pPr marL="9525">
              <a:spcBef>
                <a:spcPts val="278"/>
              </a:spcBef>
              <a:tabLst>
                <a:tab pos="180499" algn="l"/>
              </a:tabLst>
            </a:pPr>
            <a:r>
              <a:rPr lang="en-US" sz="2400" dirty="0">
                <a:latin typeface="+mn-lt"/>
                <a:cs typeface="Calibri"/>
              </a:rPr>
              <a:t>BERT is an </a:t>
            </a:r>
            <a:r>
              <a:rPr lang="en-US" sz="2400" dirty="0">
                <a:solidFill>
                  <a:srgbClr val="C00000"/>
                </a:solidFill>
                <a:latin typeface="+mn-lt"/>
                <a:cs typeface="Calibri"/>
              </a:rPr>
              <a:t>open source </a:t>
            </a:r>
            <a:r>
              <a:rPr lang="en-US" sz="2400" dirty="0">
                <a:latin typeface="+mn-lt"/>
                <a:cs typeface="Calibri"/>
              </a:rPr>
              <a:t>LLM from Google </a:t>
            </a: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r>
              <a:rPr lang="en-US" sz="2400" b="1" kern="100" dirty="0">
                <a:latin typeface="+mn-lt"/>
                <a:ea typeface="Aptos" panose="020B0004020202020204" pitchFamily="34" charset="0"/>
                <a:cs typeface="Arial" panose="020B0604020202020204" pitchFamily="34" charset="0"/>
              </a:rPr>
              <a:t>BERT Pre-training</a:t>
            </a:r>
            <a:r>
              <a:rPr lang="en-US" sz="2400" kern="100" dirty="0">
                <a:latin typeface="+mn-lt"/>
                <a:ea typeface="Aptos" panose="020B0004020202020204" pitchFamily="34" charset="0"/>
                <a:cs typeface="Arial" panose="020B0604020202020204" pitchFamily="34" charset="0"/>
              </a:rPr>
              <a:t>: </a:t>
            </a:r>
            <a:endParaRPr lang="en-US" sz="2100" spc="-15" dirty="0">
              <a:latin typeface="Carlito"/>
              <a:cs typeface="Carlito"/>
            </a:endParaRPr>
          </a:p>
          <a:p>
            <a:pPr marL="180499" indent="-170974">
              <a:spcBef>
                <a:spcPts val="278"/>
              </a:spcBef>
              <a:buFont typeface="Arial"/>
              <a:buChar char="•"/>
              <a:tabLst>
                <a:tab pos="180499" algn="l"/>
              </a:tabLst>
            </a:pPr>
            <a:r>
              <a:rPr lang="en-US" sz="2100" spc="-15" dirty="0">
                <a:latin typeface="Carlito"/>
                <a:cs typeface="Carlito"/>
              </a:rPr>
              <a:t>BERT is pre-trained on large amounts of </a:t>
            </a:r>
            <a:r>
              <a:rPr lang="en-US" sz="2100" spc="-15" dirty="0">
                <a:solidFill>
                  <a:srgbClr val="C00000"/>
                </a:solidFill>
                <a:latin typeface="Carlito"/>
                <a:cs typeface="Carlito"/>
              </a:rPr>
              <a:t>Wikipedia</a:t>
            </a:r>
            <a:r>
              <a:rPr lang="en-US" sz="2100" spc="-15" dirty="0">
                <a:latin typeface="Carlito"/>
                <a:cs typeface="Carlito"/>
              </a:rPr>
              <a:t> + </a:t>
            </a:r>
            <a:r>
              <a:rPr lang="en-US" sz="2100" spc="-15" dirty="0" err="1">
                <a:solidFill>
                  <a:srgbClr val="C00000"/>
                </a:solidFill>
                <a:latin typeface="Carlito"/>
                <a:cs typeface="Carlito"/>
              </a:rPr>
              <a:t>BooksCorpus</a:t>
            </a:r>
            <a:r>
              <a:rPr lang="en-US" sz="2100" spc="-15" dirty="0">
                <a:latin typeface="Carlito"/>
                <a:cs typeface="Carlito"/>
              </a:rPr>
              <a:t>.</a:t>
            </a:r>
          </a:p>
          <a:p>
            <a:pPr marL="180499" indent="-170974">
              <a:spcBef>
                <a:spcPts val="278"/>
              </a:spcBef>
              <a:buFont typeface="Arial"/>
              <a:buChar char="•"/>
              <a:tabLst>
                <a:tab pos="180499" algn="l"/>
              </a:tabLst>
            </a:pPr>
            <a:r>
              <a:rPr lang="en-US" sz="2100" spc="-15" dirty="0">
                <a:latin typeface="Carlito"/>
                <a:cs typeface="Carlito"/>
              </a:rPr>
              <a:t>BERT present high</a:t>
            </a:r>
            <a:r>
              <a:rPr lang="en-US" sz="2100" spc="-15" dirty="0">
                <a:latin typeface="Carlito"/>
              </a:rPr>
              <a:t> performance on a variety of NLP benchmarks including question </a:t>
            </a:r>
            <a:r>
              <a:rPr lang="en-US" sz="2100" spc="-15" dirty="0">
                <a:solidFill>
                  <a:srgbClr val="C00000"/>
                </a:solidFill>
                <a:latin typeface="Carlito"/>
              </a:rPr>
              <a:t>answering</a:t>
            </a:r>
            <a:r>
              <a:rPr lang="en-US" sz="2100" spc="-15" dirty="0">
                <a:latin typeface="Carlito"/>
              </a:rPr>
              <a:t>, </a:t>
            </a:r>
            <a:r>
              <a:rPr lang="en-US" sz="2100" spc="-15" dirty="0">
                <a:solidFill>
                  <a:srgbClr val="C00000"/>
                </a:solidFill>
                <a:latin typeface="Carlito"/>
              </a:rPr>
              <a:t>translation</a:t>
            </a:r>
            <a:r>
              <a:rPr lang="en-US" sz="2100" spc="-15" dirty="0">
                <a:latin typeface="Carlito"/>
              </a:rPr>
              <a:t>, etc.</a:t>
            </a:r>
          </a:p>
          <a:p>
            <a:pPr marL="180499" marR="282416" indent="-171450">
              <a:lnSpc>
                <a:spcPts val="2250"/>
              </a:lnSpc>
              <a:spcBef>
                <a:spcPts val="776"/>
              </a:spcBef>
              <a:buFont typeface="Arial"/>
              <a:buChar char="•"/>
              <a:tabLst>
                <a:tab pos="180499" algn="l"/>
              </a:tabLst>
            </a:pPr>
            <a:endParaRPr sz="2100" dirty="0">
              <a:latin typeface="Carlito"/>
              <a:cs typeface="Carlito"/>
            </a:endParaRPr>
          </a:p>
        </p:txBody>
      </p:sp>
    </p:spTree>
    <p:extLst>
      <p:ext uri="{BB962C8B-B14F-4D97-AF65-F5344CB8AC3E}">
        <p14:creationId xmlns:p14="http://schemas.microsoft.com/office/powerpoint/2010/main" val="2340889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F84142-3105-0216-A4B7-1FFD6C443B08}"/>
              </a:ext>
            </a:extLst>
          </p:cNvPr>
          <p:cNvPicPr>
            <a:picLocks noChangeAspect="1"/>
          </p:cNvPicPr>
          <p:nvPr/>
        </p:nvPicPr>
        <p:blipFill>
          <a:blip r:embed="rId2"/>
          <a:stretch>
            <a:fillRect/>
          </a:stretch>
        </p:blipFill>
        <p:spPr>
          <a:xfrm>
            <a:off x="6990129" y="3723927"/>
            <a:ext cx="3985091" cy="2976417"/>
          </a:xfrm>
          <a:prstGeom prst="rect">
            <a:avLst/>
          </a:prstGeom>
        </p:spPr>
      </p:pic>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BERT</a:t>
            </a:r>
            <a:r>
              <a:rPr spc="-165" dirty="0"/>
              <a:t> </a:t>
            </a:r>
            <a:r>
              <a:rPr dirty="0"/>
              <a:t>Model</a:t>
            </a:r>
            <a:r>
              <a:rPr spc="-161" dirty="0"/>
              <a:t> </a:t>
            </a:r>
            <a:r>
              <a:rPr spc="-23" dirty="0"/>
              <a:t>Architecture</a:t>
            </a:r>
          </a:p>
        </p:txBody>
      </p:sp>
      <p:sp>
        <p:nvSpPr>
          <p:cNvPr id="3" name="object 3"/>
          <p:cNvSpPr txBox="1"/>
          <p:nvPr/>
        </p:nvSpPr>
        <p:spPr>
          <a:xfrm>
            <a:off x="1031203" y="1481376"/>
            <a:ext cx="10813956" cy="2271905"/>
          </a:xfrm>
          <a:prstGeom prst="rect">
            <a:avLst/>
          </a:prstGeom>
        </p:spPr>
        <p:txBody>
          <a:bodyPr vert="horz" wrap="square" lIns="0" tIns="35243" rIns="0" bIns="0" rtlCol="0">
            <a:spAutoFit/>
          </a:bodyPr>
          <a:lstStyle/>
          <a:p>
            <a:pPr marL="180499" indent="-170974">
              <a:spcBef>
                <a:spcPts val="278"/>
              </a:spcBef>
              <a:buFont typeface="Arial"/>
              <a:buChar char="•"/>
              <a:tabLst>
                <a:tab pos="180499" algn="l"/>
              </a:tabLst>
            </a:pPr>
            <a:r>
              <a:rPr sz="2400" spc="-15" dirty="0">
                <a:latin typeface="Carlito"/>
                <a:cs typeface="Carlito"/>
              </a:rPr>
              <a:t>Multi-</a:t>
            </a:r>
            <a:r>
              <a:rPr sz="2400" dirty="0">
                <a:latin typeface="Carlito"/>
                <a:cs typeface="Carlito"/>
              </a:rPr>
              <a:t>layer</a:t>
            </a:r>
            <a:r>
              <a:rPr sz="2400" spc="-60" dirty="0">
                <a:latin typeface="Carlito"/>
                <a:cs typeface="Carlito"/>
              </a:rPr>
              <a:t> </a:t>
            </a:r>
            <a:r>
              <a:rPr sz="2400" spc="-23" dirty="0">
                <a:latin typeface="Carlito"/>
                <a:cs typeface="Carlito"/>
              </a:rPr>
              <a:t>Transformer</a:t>
            </a:r>
            <a:r>
              <a:rPr sz="2400" spc="-56" dirty="0">
                <a:latin typeface="Carlito"/>
                <a:cs typeface="Carlito"/>
              </a:rPr>
              <a:t> </a:t>
            </a:r>
            <a:r>
              <a:rPr sz="2400" dirty="0">
                <a:solidFill>
                  <a:srgbClr val="C00000"/>
                </a:solidFill>
                <a:latin typeface="Carlito"/>
                <a:cs typeface="Carlito"/>
              </a:rPr>
              <a:t>encoder</a:t>
            </a:r>
            <a:r>
              <a:rPr sz="2400" spc="-60" dirty="0">
                <a:latin typeface="Carlito"/>
                <a:cs typeface="Carlito"/>
              </a:rPr>
              <a:t> </a:t>
            </a:r>
            <a:r>
              <a:rPr sz="2400" spc="-8" dirty="0">
                <a:latin typeface="Carlito"/>
                <a:cs typeface="Carlito"/>
              </a:rPr>
              <a:t>model</a:t>
            </a:r>
            <a:endParaRPr lang="en-US" sz="2400" spc="-8" dirty="0">
              <a:latin typeface="Carlito"/>
              <a:cs typeface="Carlito"/>
            </a:endParaRPr>
          </a:p>
          <a:p>
            <a:pPr marL="522446" lvl="1" indent="-170497">
              <a:spcBef>
                <a:spcPts val="172"/>
              </a:spcBef>
              <a:buFont typeface="Arial"/>
              <a:buChar char="•"/>
              <a:tabLst>
                <a:tab pos="522446" algn="l"/>
              </a:tabLst>
            </a:pPr>
            <a:r>
              <a:rPr lang="en-US" sz="2000" spc="-23" dirty="0">
                <a:latin typeface="Carlito"/>
                <a:cs typeface="Carlito"/>
              </a:rPr>
              <a:t>Bert-</a:t>
            </a:r>
            <a:r>
              <a:rPr lang="en-US" sz="2000" dirty="0">
                <a:latin typeface="Carlito"/>
                <a:cs typeface="Carlito"/>
              </a:rPr>
              <a:t>base:</a:t>
            </a:r>
            <a:r>
              <a:rPr lang="en-US" sz="2000" spc="-41" dirty="0">
                <a:latin typeface="Carlito"/>
                <a:cs typeface="Carlito"/>
              </a:rPr>
              <a:t> </a:t>
            </a:r>
            <a:r>
              <a:rPr lang="en-US" sz="2000" dirty="0">
                <a:solidFill>
                  <a:srgbClr val="C00000"/>
                </a:solidFill>
                <a:latin typeface="Carlito"/>
                <a:cs typeface="Carlito"/>
              </a:rPr>
              <a:t>12</a:t>
            </a:r>
            <a:r>
              <a:rPr lang="en-US" sz="2000" spc="-38" dirty="0">
                <a:latin typeface="Carlito"/>
                <a:cs typeface="Carlito"/>
              </a:rPr>
              <a:t>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12</a:t>
            </a:r>
            <a:r>
              <a:rPr lang="en-US" sz="2000" spc="-41" dirty="0">
                <a:solidFill>
                  <a:srgbClr val="C00000"/>
                </a:solidFill>
                <a:latin typeface="Carlito"/>
                <a:cs typeface="Carlito"/>
              </a:rPr>
              <a:t> </a:t>
            </a:r>
            <a:r>
              <a:rPr lang="en-US" sz="2000" spc="-8" dirty="0">
                <a:solidFill>
                  <a:srgbClr val="C00000"/>
                </a:solidFill>
                <a:latin typeface="Carlito"/>
                <a:cs typeface="Carlito"/>
              </a:rPr>
              <a:t>attention</a:t>
            </a:r>
            <a:r>
              <a:rPr lang="en-US" sz="2000" spc="-34" dirty="0">
                <a:solidFill>
                  <a:srgbClr val="C00000"/>
                </a:solidFill>
                <a:latin typeface="Carlito"/>
                <a:cs typeface="Carlito"/>
              </a:rPr>
              <a:t> </a:t>
            </a:r>
            <a:r>
              <a:rPr lang="en-US" sz="2000" dirty="0">
                <a:latin typeface="Carlito"/>
                <a:cs typeface="Carlito"/>
              </a:rPr>
              <a:t>heads,</a:t>
            </a:r>
            <a:r>
              <a:rPr lang="en-US" sz="2000" spc="-38" dirty="0">
                <a:latin typeface="Carlito"/>
                <a:cs typeface="Carlito"/>
              </a:rPr>
              <a:t> </a:t>
            </a:r>
            <a:r>
              <a:rPr lang="en-US" sz="2000" dirty="0">
                <a:latin typeface="Carlito"/>
                <a:cs typeface="Carlito"/>
              </a:rPr>
              <a:t>110M</a:t>
            </a:r>
            <a:r>
              <a:rPr lang="en-US" sz="2000" spc="-38" dirty="0">
                <a:latin typeface="Carlito"/>
                <a:cs typeface="Carlito"/>
              </a:rPr>
              <a:t> </a:t>
            </a:r>
            <a:r>
              <a:rPr lang="en-US" sz="2000" spc="-8" dirty="0">
                <a:latin typeface="Carlito"/>
                <a:cs typeface="Carlito"/>
              </a:rPr>
              <a:t>parameters</a:t>
            </a:r>
            <a:endParaRPr lang="en-US" sz="2000" dirty="0">
              <a:latin typeface="Carlito"/>
              <a:cs typeface="Carlito"/>
            </a:endParaRPr>
          </a:p>
          <a:p>
            <a:pPr marL="522446" lvl="1" indent="-170497">
              <a:spcBef>
                <a:spcPts val="161"/>
              </a:spcBef>
              <a:buFont typeface="Arial"/>
              <a:buChar char="•"/>
              <a:tabLst>
                <a:tab pos="522446" algn="l"/>
              </a:tabLst>
            </a:pPr>
            <a:r>
              <a:rPr lang="en-US" sz="2000" spc="-23" dirty="0">
                <a:latin typeface="Carlito"/>
                <a:cs typeface="Carlito"/>
              </a:rPr>
              <a:t>Bert-</a:t>
            </a:r>
            <a:r>
              <a:rPr lang="en-US" sz="2000" dirty="0">
                <a:latin typeface="Carlito"/>
                <a:cs typeface="Carlito"/>
              </a:rPr>
              <a:t>large:</a:t>
            </a:r>
            <a:r>
              <a:rPr lang="en-US" sz="2000" spc="-45" dirty="0">
                <a:latin typeface="Carlito"/>
                <a:cs typeface="Carlito"/>
              </a:rPr>
              <a:t> </a:t>
            </a:r>
            <a:r>
              <a:rPr lang="en-US" sz="2000" dirty="0">
                <a:solidFill>
                  <a:srgbClr val="C00000"/>
                </a:solidFill>
                <a:latin typeface="Carlito"/>
                <a:cs typeface="Carlito"/>
              </a:rPr>
              <a:t>24</a:t>
            </a:r>
            <a:r>
              <a:rPr lang="en-US" sz="2000" spc="-45" dirty="0">
                <a:latin typeface="Carlito"/>
                <a:cs typeface="Carlito"/>
              </a:rPr>
              <a:t>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16</a:t>
            </a:r>
            <a:r>
              <a:rPr lang="en-US" sz="2000" spc="-41" dirty="0">
                <a:solidFill>
                  <a:srgbClr val="C00000"/>
                </a:solidFill>
                <a:latin typeface="Carlito"/>
                <a:cs typeface="Carlito"/>
              </a:rPr>
              <a:t> </a:t>
            </a:r>
            <a:r>
              <a:rPr lang="en-US" sz="2000" spc="-8" dirty="0">
                <a:solidFill>
                  <a:srgbClr val="C00000"/>
                </a:solidFill>
                <a:latin typeface="Carlito"/>
                <a:cs typeface="Carlito"/>
              </a:rPr>
              <a:t>attention</a:t>
            </a:r>
            <a:r>
              <a:rPr lang="en-US" sz="2000" spc="-41" dirty="0">
                <a:solidFill>
                  <a:srgbClr val="C00000"/>
                </a:solidFill>
                <a:latin typeface="Carlito"/>
                <a:cs typeface="Carlito"/>
              </a:rPr>
              <a:t> </a:t>
            </a:r>
            <a:r>
              <a:rPr lang="en-US" sz="2000" dirty="0">
                <a:latin typeface="Carlito"/>
                <a:cs typeface="Carlito"/>
              </a:rPr>
              <a:t>heads,</a:t>
            </a:r>
            <a:r>
              <a:rPr lang="en-US" sz="2000" spc="-41" dirty="0">
                <a:latin typeface="Carlito"/>
                <a:cs typeface="Carlito"/>
              </a:rPr>
              <a:t> </a:t>
            </a:r>
            <a:r>
              <a:rPr lang="en-US" sz="2000" dirty="0">
                <a:latin typeface="Carlito"/>
                <a:cs typeface="Carlito"/>
              </a:rPr>
              <a:t>340M</a:t>
            </a:r>
            <a:r>
              <a:rPr lang="en-US" sz="2000" spc="-41" dirty="0">
                <a:latin typeface="Carlito"/>
                <a:cs typeface="Carlito"/>
              </a:rPr>
              <a:t> </a:t>
            </a:r>
            <a:r>
              <a:rPr lang="en-US" sz="2000" spc="-8" dirty="0">
                <a:latin typeface="Carlito"/>
                <a:cs typeface="Carlito"/>
              </a:rPr>
              <a:t>parameters</a:t>
            </a:r>
            <a:endParaRPr sz="2000" dirty="0">
              <a:latin typeface="Carlito"/>
              <a:cs typeface="Carlito"/>
            </a:endParaRPr>
          </a:p>
          <a:p>
            <a:pPr marL="180499" marR="282416" indent="-171450">
              <a:lnSpc>
                <a:spcPts val="2250"/>
              </a:lnSpc>
              <a:spcBef>
                <a:spcPts val="776"/>
              </a:spcBef>
              <a:buFont typeface="Arial"/>
              <a:buChar char="•"/>
              <a:tabLst>
                <a:tab pos="180499" algn="l"/>
              </a:tabLst>
            </a:pPr>
            <a:r>
              <a:rPr sz="2400" dirty="0">
                <a:solidFill>
                  <a:srgbClr val="C00000"/>
                </a:solidFill>
                <a:latin typeface="Carlito"/>
                <a:cs typeface="Carlito"/>
              </a:rPr>
              <a:t>Bidirectional</a:t>
            </a:r>
            <a:r>
              <a:rPr sz="2400" dirty="0">
                <a:latin typeface="Carlito"/>
                <a:cs typeface="Carlito"/>
              </a:rPr>
              <a:t>:</a:t>
            </a:r>
            <a:r>
              <a:rPr sz="2400" spc="-60" dirty="0">
                <a:latin typeface="Carlito"/>
                <a:cs typeface="Carlito"/>
              </a:rPr>
              <a:t> </a:t>
            </a:r>
            <a:r>
              <a:rPr sz="2400" dirty="0">
                <a:latin typeface="Carlito"/>
                <a:cs typeface="Carlito"/>
              </a:rPr>
              <a:t>each</a:t>
            </a:r>
            <a:r>
              <a:rPr sz="2400" spc="-56" dirty="0">
                <a:latin typeface="Carlito"/>
                <a:cs typeface="Carlito"/>
              </a:rPr>
              <a:t> </a:t>
            </a:r>
            <a:r>
              <a:rPr sz="2400" dirty="0">
                <a:latin typeface="Carlito"/>
                <a:cs typeface="Carlito"/>
              </a:rPr>
              <a:t>token</a:t>
            </a:r>
            <a:r>
              <a:rPr sz="2400" spc="-53" dirty="0">
                <a:latin typeface="Carlito"/>
                <a:cs typeface="Carlito"/>
              </a:rPr>
              <a:t> </a:t>
            </a:r>
            <a:r>
              <a:rPr sz="2400" dirty="0">
                <a:latin typeface="Carlito"/>
                <a:cs typeface="Carlito"/>
              </a:rPr>
              <a:t>can</a:t>
            </a:r>
            <a:r>
              <a:rPr sz="2400" spc="-56" dirty="0">
                <a:latin typeface="Carlito"/>
                <a:cs typeface="Carlito"/>
              </a:rPr>
              <a:t> </a:t>
            </a:r>
            <a:r>
              <a:rPr sz="2400" dirty="0">
                <a:latin typeface="Carlito"/>
                <a:cs typeface="Carlito"/>
              </a:rPr>
              <a:t>attend</a:t>
            </a:r>
            <a:r>
              <a:rPr sz="2400" spc="-56" dirty="0">
                <a:latin typeface="Carlito"/>
                <a:cs typeface="Carlito"/>
              </a:rPr>
              <a:t> </a:t>
            </a:r>
            <a:r>
              <a:rPr sz="2400" dirty="0">
                <a:latin typeface="Carlito"/>
                <a:cs typeface="Carlito"/>
              </a:rPr>
              <a:t>to</a:t>
            </a:r>
            <a:r>
              <a:rPr sz="2400" spc="-60" dirty="0">
                <a:latin typeface="Carlito"/>
                <a:cs typeface="Carlito"/>
              </a:rPr>
              <a:t> </a:t>
            </a:r>
            <a:r>
              <a:rPr sz="2400" dirty="0">
                <a:latin typeface="Carlito"/>
                <a:cs typeface="Carlito"/>
              </a:rPr>
              <a:t>its</a:t>
            </a:r>
            <a:r>
              <a:rPr sz="2400" spc="-53" dirty="0">
                <a:latin typeface="Carlito"/>
                <a:cs typeface="Carlito"/>
              </a:rPr>
              <a:t> </a:t>
            </a:r>
            <a:r>
              <a:rPr sz="2400" dirty="0">
                <a:solidFill>
                  <a:srgbClr val="C00000"/>
                </a:solidFill>
                <a:latin typeface="Carlito"/>
                <a:cs typeface="Carlito"/>
              </a:rPr>
              <a:t>left</a:t>
            </a:r>
            <a:r>
              <a:rPr sz="2400" spc="-60" dirty="0">
                <a:latin typeface="Carlito"/>
                <a:cs typeface="Carlito"/>
              </a:rPr>
              <a:t> </a:t>
            </a:r>
            <a:r>
              <a:rPr sz="2400" dirty="0">
                <a:latin typeface="Carlito"/>
                <a:cs typeface="Carlito"/>
              </a:rPr>
              <a:t>and</a:t>
            </a:r>
            <a:r>
              <a:rPr sz="2400" spc="-56" dirty="0">
                <a:latin typeface="Carlito"/>
                <a:cs typeface="Carlito"/>
              </a:rPr>
              <a:t> </a:t>
            </a:r>
            <a:r>
              <a:rPr sz="2400" dirty="0">
                <a:solidFill>
                  <a:srgbClr val="C00000"/>
                </a:solidFill>
                <a:latin typeface="Carlito"/>
                <a:cs typeface="Carlito"/>
              </a:rPr>
              <a:t>right</a:t>
            </a:r>
            <a:r>
              <a:rPr sz="2400" spc="-56" dirty="0">
                <a:latin typeface="Carlito"/>
                <a:cs typeface="Carlito"/>
              </a:rPr>
              <a:t> </a:t>
            </a:r>
            <a:r>
              <a:rPr sz="2400" spc="-8" dirty="0">
                <a:latin typeface="Carlito"/>
                <a:cs typeface="Carlito"/>
              </a:rPr>
              <a:t>context</a:t>
            </a:r>
            <a:r>
              <a:rPr sz="2400" spc="-60" dirty="0">
                <a:latin typeface="Carlito"/>
                <a:cs typeface="Carlito"/>
              </a:rPr>
              <a:t> </a:t>
            </a:r>
            <a:r>
              <a:rPr sz="2400" spc="-19" dirty="0">
                <a:latin typeface="Carlito"/>
                <a:cs typeface="Carlito"/>
              </a:rPr>
              <a:t>for self-</a:t>
            </a:r>
            <a:r>
              <a:rPr sz="2400" spc="-8" dirty="0">
                <a:latin typeface="Carlito"/>
                <a:cs typeface="Carlito"/>
              </a:rPr>
              <a:t>attention</a:t>
            </a:r>
            <a:endParaRPr lang="en-US" sz="2400" spc="-8" dirty="0">
              <a:latin typeface="Carlito"/>
              <a:cs typeface="Carlito"/>
            </a:endParaRPr>
          </a:p>
          <a:p>
            <a:pPr marL="180499" marR="282416" indent="-171450">
              <a:lnSpc>
                <a:spcPts val="2250"/>
              </a:lnSpc>
              <a:spcBef>
                <a:spcPts val="776"/>
              </a:spcBef>
              <a:buFont typeface="Arial"/>
              <a:buChar char="•"/>
              <a:tabLst>
                <a:tab pos="180499" algn="l"/>
              </a:tabLst>
            </a:pPr>
            <a:r>
              <a:rPr lang="en-US" sz="2400" spc="-8" dirty="0" err="1">
                <a:solidFill>
                  <a:srgbClr val="C00000"/>
                </a:solidFill>
                <a:latin typeface="Carlito"/>
                <a:cs typeface="Carlito"/>
              </a:rPr>
              <a:t>WordPiece</a:t>
            </a:r>
            <a:r>
              <a:rPr lang="en-US" sz="2400" spc="-105" dirty="0">
                <a:latin typeface="Carlito"/>
                <a:cs typeface="Carlito"/>
              </a:rPr>
              <a:t> </a:t>
            </a:r>
            <a:r>
              <a:rPr lang="en-US" sz="2400" spc="-8" dirty="0">
                <a:latin typeface="Carlito"/>
                <a:cs typeface="Carlito"/>
              </a:rPr>
              <a:t>embedding (segment + positional + token embeddings)</a:t>
            </a:r>
            <a:endParaRPr lang="en-US" sz="2400" dirty="0">
              <a:latin typeface="Carlito"/>
              <a:cs typeface="Carlito"/>
            </a:endParaRPr>
          </a:p>
          <a:p>
            <a:pPr marL="180499" marR="282416" indent="-171450">
              <a:lnSpc>
                <a:spcPts val="2250"/>
              </a:lnSpc>
              <a:spcBef>
                <a:spcPts val="776"/>
              </a:spcBef>
              <a:buFont typeface="Arial"/>
              <a:buChar char="•"/>
              <a:tabLst>
                <a:tab pos="180499" algn="l"/>
              </a:tabLst>
            </a:pPr>
            <a:endParaRPr sz="2400" dirty="0">
              <a:latin typeface="Carlito"/>
              <a:cs typeface="Carlito"/>
            </a:endParaRPr>
          </a:p>
        </p:txBody>
      </p:sp>
      <p:pic>
        <p:nvPicPr>
          <p:cNvPr id="4" name="object 4"/>
          <p:cNvPicPr/>
          <p:nvPr/>
        </p:nvPicPr>
        <p:blipFill>
          <a:blip r:embed="rId3" cstate="print"/>
          <a:stretch>
            <a:fillRect/>
          </a:stretch>
        </p:blipFill>
        <p:spPr>
          <a:xfrm>
            <a:off x="1452082" y="3999694"/>
            <a:ext cx="3985091" cy="25159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A27A-C94A-651E-347C-4BC501D3F12D}"/>
              </a:ext>
            </a:extLst>
          </p:cNvPr>
          <p:cNvSpPr>
            <a:spLocks noGrp="1"/>
          </p:cNvSpPr>
          <p:nvPr>
            <p:ph type="title"/>
          </p:nvPr>
        </p:nvSpPr>
        <p:spPr/>
        <p:txBody>
          <a:bodyPr/>
          <a:lstStyle/>
          <a:p>
            <a:r>
              <a:rPr lang="en-US" dirty="0"/>
              <a:t>BERT Limitations</a:t>
            </a:r>
          </a:p>
        </p:txBody>
      </p:sp>
      <p:sp>
        <p:nvSpPr>
          <p:cNvPr id="3" name="Content Placeholder 2">
            <a:extLst>
              <a:ext uri="{FF2B5EF4-FFF2-40B4-BE49-F238E27FC236}">
                <a16:creationId xmlns:a16="http://schemas.microsoft.com/office/drawing/2014/main" id="{9D21EE29-0CF2-CCBD-719A-CA222DD5BF81}"/>
              </a:ext>
            </a:extLst>
          </p:cNvPr>
          <p:cNvSpPr>
            <a:spLocks noGrp="1"/>
          </p:cNvSpPr>
          <p:nvPr>
            <p:ph idx="1"/>
          </p:nvPr>
        </p:nvSpPr>
        <p:spPr/>
        <p:txBody>
          <a:bodyPr/>
          <a:lstStyle/>
          <a:p>
            <a:pPr marL="0" indent="0">
              <a:buNone/>
            </a:pPr>
            <a:r>
              <a:rPr lang="en-US" sz="2400" b="1" dirty="0"/>
              <a:t>Not Generative</a:t>
            </a:r>
          </a:p>
          <a:p>
            <a:pPr>
              <a:buFont typeface="Arial" panose="020B0604020202020204" pitchFamily="34" charset="0"/>
              <a:buChar char="•"/>
            </a:pPr>
            <a:r>
              <a:rPr lang="en-US" sz="2400" dirty="0"/>
              <a:t>BERT is </a:t>
            </a:r>
            <a:r>
              <a:rPr lang="en-US" sz="2400" dirty="0">
                <a:solidFill>
                  <a:srgbClr val="C00000"/>
                </a:solidFill>
              </a:rPr>
              <a:t>not suited </a:t>
            </a:r>
            <a:r>
              <a:rPr lang="en-US" sz="2400" dirty="0"/>
              <a:t>for </a:t>
            </a:r>
            <a:r>
              <a:rPr lang="en-US" sz="2400" dirty="0">
                <a:solidFill>
                  <a:srgbClr val="C00000"/>
                </a:solidFill>
              </a:rPr>
              <a:t>text generation </a:t>
            </a:r>
            <a:r>
              <a:rPr lang="en-US" sz="2400" dirty="0"/>
              <a:t>tasks (not decoder model).</a:t>
            </a:r>
          </a:p>
          <a:p>
            <a:pPr marL="0" indent="0">
              <a:buNone/>
            </a:pPr>
            <a:endParaRPr lang="en-US" sz="2400" dirty="0"/>
          </a:p>
          <a:p>
            <a:pPr marL="0" indent="0">
              <a:buNone/>
            </a:pPr>
            <a:r>
              <a:rPr lang="en-US" sz="2400" b="1" dirty="0"/>
              <a:t>Fixed Context Length</a:t>
            </a:r>
          </a:p>
          <a:p>
            <a:pPr>
              <a:buFont typeface="Arial" panose="020B0604020202020204" pitchFamily="34" charset="0"/>
              <a:buChar char="•"/>
            </a:pPr>
            <a:r>
              <a:rPr lang="en-US" sz="2400" dirty="0"/>
              <a:t>BERT is trained with a maximum sequence length (commonly 512 tokens), which can </a:t>
            </a:r>
            <a:r>
              <a:rPr lang="en-US" sz="2400" dirty="0">
                <a:solidFill>
                  <a:srgbClr val="C00000"/>
                </a:solidFill>
              </a:rPr>
              <a:t>limit</a:t>
            </a:r>
            <a:r>
              <a:rPr lang="en-US" sz="2400" dirty="0"/>
              <a:t> its performance on tasks involving long documents.  </a:t>
            </a:r>
          </a:p>
          <a:p>
            <a:pPr marL="0" indent="0">
              <a:buNone/>
            </a:pPr>
            <a:endParaRPr lang="en-US" sz="2400" dirty="0"/>
          </a:p>
          <a:p>
            <a:pPr marL="0" indent="0">
              <a:buNone/>
            </a:pPr>
            <a:r>
              <a:rPr lang="en-US" sz="2400" b="1" dirty="0"/>
              <a:t>Computational Costs</a:t>
            </a:r>
          </a:p>
          <a:p>
            <a:pPr>
              <a:buFont typeface="Arial" panose="020B0604020202020204" pitchFamily="34" charset="0"/>
              <a:buChar char="•"/>
            </a:pPr>
            <a:r>
              <a:rPr lang="en-US" sz="2400" dirty="0"/>
              <a:t>BERT’s large model size and </a:t>
            </a:r>
            <a:r>
              <a:rPr lang="en-US" sz="2400" dirty="0">
                <a:solidFill>
                  <a:srgbClr val="C00000"/>
                </a:solidFill>
              </a:rPr>
              <a:t>bidirectional</a:t>
            </a:r>
            <a:r>
              <a:rPr lang="en-US" sz="2400" dirty="0"/>
              <a:t> training come with </a:t>
            </a:r>
            <a:r>
              <a:rPr lang="en-US" sz="2400" dirty="0">
                <a:solidFill>
                  <a:srgbClr val="C00000"/>
                </a:solidFill>
              </a:rPr>
              <a:t>high computational costs</a:t>
            </a:r>
            <a:r>
              <a:rPr lang="en-US" sz="2400" dirty="0"/>
              <a:t>, both in terms of memory and processing power. Fine-tuning BERT for specific tasks can be </a:t>
            </a:r>
            <a:r>
              <a:rPr lang="en-US" sz="2400" dirty="0">
                <a:solidFill>
                  <a:srgbClr val="C00000"/>
                </a:solidFill>
              </a:rPr>
              <a:t>resource-intensive</a:t>
            </a:r>
            <a:r>
              <a:rPr lang="en-US" sz="2400" dirty="0"/>
              <a:t>.</a:t>
            </a:r>
          </a:p>
          <a:p>
            <a:endParaRPr lang="en-US" sz="2400" dirty="0"/>
          </a:p>
        </p:txBody>
      </p:sp>
    </p:spTree>
    <p:extLst>
      <p:ext uri="{BB962C8B-B14F-4D97-AF65-F5344CB8AC3E}">
        <p14:creationId xmlns:p14="http://schemas.microsoft.com/office/powerpoint/2010/main" val="346165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7767" y="644406"/>
            <a:ext cx="10604936" cy="688424"/>
          </a:xfrm>
          <a:prstGeom prst="rect">
            <a:avLst/>
          </a:prstGeom>
        </p:spPr>
        <p:txBody>
          <a:bodyPr vert="horz" wrap="square" lIns="0" tIns="11206" rIns="0" bIns="0" numCol="1" rtlCol="0" anchor="ctr" anchorCtr="0" compatLnSpc="1">
            <a:prstTxWarp prst="textNoShape">
              <a:avLst/>
            </a:prstTxWarp>
            <a:spAutoFit/>
          </a:bodyPr>
          <a:lstStyle/>
          <a:p>
            <a:pPr marL="11206" marR="4483">
              <a:lnSpc>
                <a:spcPct val="100000"/>
              </a:lnSpc>
              <a:spcBef>
                <a:spcPts val="88"/>
              </a:spcBef>
            </a:pPr>
            <a:r>
              <a:rPr spc="-9" dirty="0"/>
              <a:t>Encoder‐Decoder</a:t>
            </a:r>
            <a:r>
              <a:rPr lang="en-US" spc="-9" dirty="0"/>
              <a:t> – Long Memory</a:t>
            </a:r>
            <a:r>
              <a:rPr spc="-57" dirty="0"/>
              <a:t> </a:t>
            </a:r>
            <a:r>
              <a:rPr lang="en-US" spc="-13" dirty="0"/>
              <a:t>Challenge</a:t>
            </a:r>
            <a:endParaRPr spc="-9" dirty="0"/>
          </a:p>
        </p:txBody>
      </p:sp>
      <p:sp>
        <p:nvSpPr>
          <p:cNvPr id="4" name="object 4"/>
          <p:cNvSpPr txBox="1"/>
          <p:nvPr/>
        </p:nvSpPr>
        <p:spPr>
          <a:xfrm>
            <a:off x="599089" y="1758236"/>
            <a:ext cx="10783614" cy="2917239"/>
          </a:xfrm>
          <a:prstGeom prst="rect">
            <a:avLst/>
          </a:prstGeom>
        </p:spPr>
        <p:txBody>
          <a:bodyPr vert="horz" wrap="square" lIns="0" tIns="11206" rIns="0" bIns="0" rtlCol="0">
            <a:spAutoFit/>
          </a:bodyPr>
          <a:lstStyle/>
          <a:p>
            <a:pPr marL="336194" marR="105900" indent="-302575">
              <a:spcBef>
                <a:spcPts val="88"/>
              </a:spcBef>
              <a:buFont typeface="Arial MT"/>
              <a:buChar char="•"/>
              <a:tabLst>
                <a:tab pos="335634" algn="l"/>
                <a:tab pos="336194" algn="l"/>
              </a:tabLst>
            </a:pPr>
            <a:r>
              <a:rPr lang="en-US" sz="2400" spc="-4" dirty="0">
                <a:latin typeface="+mn-lt"/>
                <a:cs typeface="Calibri"/>
              </a:rPr>
              <a:t>T</a:t>
            </a:r>
            <a:r>
              <a:rPr sz="2400" spc="-4" dirty="0">
                <a:latin typeface="+mn-lt"/>
                <a:cs typeface="Calibri"/>
              </a:rPr>
              <a:t>he</a:t>
            </a:r>
            <a:r>
              <a:rPr sz="2400" spc="-9" dirty="0">
                <a:latin typeface="+mn-lt"/>
                <a:cs typeface="Calibri"/>
              </a:rPr>
              <a:t> </a:t>
            </a:r>
            <a:r>
              <a:rPr sz="2400" spc="-4" dirty="0">
                <a:latin typeface="+mn-lt"/>
                <a:cs typeface="Calibri"/>
              </a:rPr>
              <a:t>influence</a:t>
            </a:r>
            <a:r>
              <a:rPr sz="2400" spc="9" dirty="0">
                <a:latin typeface="+mn-lt"/>
                <a:cs typeface="Calibri"/>
              </a:rPr>
              <a:t> </a:t>
            </a:r>
            <a:r>
              <a:rPr sz="2400" spc="-4" dirty="0">
                <a:latin typeface="+mn-lt"/>
                <a:cs typeface="Calibri"/>
              </a:rPr>
              <a:t>of the </a:t>
            </a:r>
            <a:r>
              <a:rPr sz="2400" spc="-468" dirty="0">
                <a:latin typeface="+mn-lt"/>
                <a:cs typeface="Calibri"/>
              </a:rPr>
              <a:t> </a:t>
            </a:r>
            <a:r>
              <a:rPr sz="2400" spc="-18" dirty="0">
                <a:latin typeface="+mn-lt"/>
                <a:cs typeface="Calibri"/>
              </a:rPr>
              <a:t>context </a:t>
            </a:r>
            <a:r>
              <a:rPr sz="2400" spc="-9" dirty="0">
                <a:latin typeface="+mn-lt"/>
                <a:cs typeface="Calibri"/>
              </a:rPr>
              <a:t>vector</a:t>
            </a:r>
            <a:r>
              <a:rPr sz="2400" spc="31" dirty="0">
                <a:latin typeface="+mn-lt"/>
                <a:cs typeface="Calibri"/>
              </a:rPr>
              <a:t>, </a:t>
            </a:r>
            <a:r>
              <a:rPr sz="2400" dirty="0">
                <a:latin typeface="+mn-lt"/>
                <a:cs typeface="Calibri"/>
              </a:rPr>
              <a:t>will </a:t>
            </a:r>
            <a:r>
              <a:rPr sz="2400" spc="-9" dirty="0">
                <a:solidFill>
                  <a:srgbClr val="C00000"/>
                </a:solidFill>
                <a:latin typeface="+mn-lt"/>
                <a:cs typeface="Calibri"/>
              </a:rPr>
              <a:t>wane</a:t>
            </a:r>
            <a:r>
              <a:rPr sz="2400" spc="-9" dirty="0">
                <a:latin typeface="+mn-lt"/>
                <a:cs typeface="Calibri"/>
              </a:rPr>
              <a:t> </a:t>
            </a:r>
            <a:r>
              <a:rPr sz="2400" spc="-4" dirty="0">
                <a:latin typeface="+mn-lt"/>
                <a:cs typeface="Calibri"/>
              </a:rPr>
              <a:t>as the output sequence </a:t>
            </a:r>
            <a:r>
              <a:rPr sz="2400" dirty="0">
                <a:latin typeface="+mn-lt"/>
                <a:cs typeface="Calibri"/>
              </a:rPr>
              <a:t>is </a:t>
            </a:r>
            <a:r>
              <a:rPr sz="2400" spc="4" dirty="0">
                <a:latin typeface="+mn-lt"/>
                <a:cs typeface="Calibri"/>
              </a:rPr>
              <a:t> </a:t>
            </a:r>
            <a:r>
              <a:rPr sz="2400" spc="-13" dirty="0">
                <a:latin typeface="+mn-lt"/>
                <a:cs typeface="Calibri"/>
              </a:rPr>
              <a:t>generated</a:t>
            </a:r>
            <a:r>
              <a:rPr lang="en-US" sz="2400" spc="-13" dirty="0">
                <a:latin typeface="+mn-lt"/>
                <a:cs typeface="Calibri"/>
              </a:rPr>
              <a:t> (only </a:t>
            </a:r>
            <a:r>
              <a:rPr lang="en-US" sz="2400" spc="-13" dirty="0">
                <a:solidFill>
                  <a:srgbClr val="C00000"/>
                </a:solidFill>
                <a:latin typeface="+mn-lt"/>
                <a:cs typeface="Calibri"/>
              </a:rPr>
              <a:t>short-term </a:t>
            </a:r>
            <a:r>
              <a:rPr lang="en-US" sz="2400" spc="-13" dirty="0">
                <a:latin typeface="+mn-lt"/>
                <a:cs typeface="Calibri"/>
              </a:rPr>
              <a:t>memory)</a:t>
            </a:r>
            <a:r>
              <a:rPr sz="2400" spc="-13" dirty="0">
                <a:latin typeface="+mn-lt"/>
                <a:cs typeface="Calibri"/>
              </a:rPr>
              <a:t>.</a:t>
            </a:r>
            <a:endParaRPr sz="2400" dirty="0">
              <a:latin typeface="+mn-lt"/>
              <a:cs typeface="Calibri"/>
            </a:endParaRPr>
          </a:p>
          <a:p>
            <a:pPr marL="335634" marR="26896" indent="-302575" algn="just">
              <a:lnSpc>
                <a:spcPct val="99800"/>
              </a:lnSpc>
              <a:spcBef>
                <a:spcPts val="521"/>
              </a:spcBef>
              <a:buFont typeface="Arial MT"/>
              <a:buChar char="•"/>
              <a:tabLst>
                <a:tab pos="336194" algn="l"/>
              </a:tabLst>
            </a:pPr>
            <a:r>
              <a:rPr sz="2400" dirty="0">
                <a:latin typeface="+mn-lt"/>
                <a:cs typeface="Calibri"/>
              </a:rPr>
              <a:t>A </a:t>
            </a:r>
            <a:r>
              <a:rPr sz="2400" spc="-4" dirty="0">
                <a:latin typeface="+mn-lt"/>
                <a:cs typeface="Calibri"/>
              </a:rPr>
              <a:t>solution is </a:t>
            </a:r>
            <a:r>
              <a:rPr sz="2400" spc="-13" dirty="0">
                <a:latin typeface="+mn-lt"/>
                <a:cs typeface="Calibri"/>
              </a:rPr>
              <a:t>to </a:t>
            </a:r>
            <a:r>
              <a:rPr sz="2400" spc="-22" dirty="0">
                <a:latin typeface="+mn-lt"/>
                <a:cs typeface="Calibri"/>
              </a:rPr>
              <a:t>make </a:t>
            </a:r>
            <a:r>
              <a:rPr sz="2400" spc="-4" dirty="0">
                <a:latin typeface="+mn-lt"/>
                <a:cs typeface="Calibri"/>
              </a:rPr>
              <a:t>the </a:t>
            </a:r>
            <a:r>
              <a:rPr sz="2400" spc="-18" dirty="0">
                <a:solidFill>
                  <a:srgbClr val="C00000"/>
                </a:solidFill>
                <a:latin typeface="+mn-lt"/>
                <a:cs typeface="Calibri"/>
              </a:rPr>
              <a:t>context</a:t>
            </a:r>
            <a:r>
              <a:rPr sz="2400" spc="-18" dirty="0">
                <a:latin typeface="+mn-lt"/>
                <a:cs typeface="Calibri"/>
              </a:rPr>
              <a:t> </a:t>
            </a:r>
            <a:r>
              <a:rPr sz="2400" spc="-13" dirty="0">
                <a:latin typeface="+mn-lt"/>
                <a:cs typeface="Calibri"/>
              </a:rPr>
              <a:t>vector available at </a:t>
            </a:r>
            <a:r>
              <a:rPr sz="2400" dirty="0">
                <a:solidFill>
                  <a:srgbClr val="C00000"/>
                </a:solidFill>
                <a:latin typeface="+mn-lt"/>
                <a:cs typeface="Calibri"/>
              </a:rPr>
              <a:t>each </a:t>
            </a:r>
            <a:r>
              <a:rPr sz="2400" spc="-13" dirty="0">
                <a:solidFill>
                  <a:srgbClr val="C00000"/>
                </a:solidFill>
                <a:latin typeface="+mn-lt"/>
                <a:cs typeface="Calibri"/>
              </a:rPr>
              <a:t>step </a:t>
            </a:r>
            <a:r>
              <a:rPr sz="2400" spc="-4" dirty="0">
                <a:latin typeface="+mn-lt"/>
                <a:cs typeface="Calibri"/>
              </a:rPr>
              <a:t>in the </a:t>
            </a:r>
            <a:r>
              <a:rPr sz="2400" spc="-9" dirty="0">
                <a:latin typeface="+mn-lt"/>
                <a:cs typeface="Calibri"/>
              </a:rPr>
              <a:t>decoding</a:t>
            </a:r>
            <a:endParaRPr lang="en-US" sz="2400" spc="-9" dirty="0">
              <a:latin typeface="+mn-lt"/>
              <a:cs typeface="Calibri"/>
            </a:endParaRPr>
          </a:p>
          <a:p>
            <a:pPr marL="335634" marR="26896" indent="-302575" algn="just">
              <a:lnSpc>
                <a:spcPct val="99800"/>
              </a:lnSpc>
              <a:spcBef>
                <a:spcPts val="521"/>
              </a:spcBef>
              <a:buFont typeface="Arial MT"/>
              <a:buChar char="•"/>
              <a:tabLst>
                <a:tab pos="336194" algn="l"/>
              </a:tabLst>
            </a:pPr>
            <a:r>
              <a:rPr lang="en-US" sz="2400" spc="-18" dirty="0">
                <a:solidFill>
                  <a:srgbClr val="C00000"/>
                </a:solidFill>
                <a:latin typeface="+mn-lt"/>
                <a:cs typeface="Calibri"/>
              </a:rPr>
              <a:t>Long term </a:t>
            </a:r>
            <a:r>
              <a:rPr lang="en-US" sz="2400" spc="-18" dirty="0">
                <a:latin typeface="+mn-lt"/>
                <a:cs typeface="Calibri"/>
              </a:rPr>
              <a:t>memory is needed to represent the context of the source text</a:t>
            </a:r>
          </a:p>
          <a:p>
            <a:pPr marL="335634" marR="26896" indent="-302575" algn="just">
              <a:lnSpc>
                <a:spcPct val="99800"/>
              </a:lnSpc>
              <a:spcBef>
                <a:spcPts val="521"/>
              </a:spcBef>
              <a:buFont typeface="Arial MT"/>
              <a:buChar char="•"/>
              <a:tabLst>
                <a:tab pos="336194" algn="l"/>
              </a:tabLst>
            </a:pPr>
            <a:r>
              <a:rPr lang="en-US" sz="2400" spc="-18" dirty="0">
                <a:solidFill>
                  <a:srgbClr val="C00000"/>
                </a:solidFill>
                <a:latin typeface="+mn-lt"/>
                <a:cs typeface="Calibri"/>
              </a:rPr>
              <a:t>Short term </a:t>
            </a:r>
            <a:r>
              <a:rPr lang="en-US" sz="2400" spc="-18" dirty="0">
                <a:latin typeface="+mn-lt"/>
                <a:cs typeface="Calibri"/>
              </a:rPr>
              <a:t>memory is needed to represent of previous words in target language</a:t>
            </a:r>
          </a:p>
          <a:p>
            <a:pPr marL="335634" marR="26896" indent="-302575" algn="just">
              <a:lnSpc>
                <a:spcPct val="99800"/>
              </a:lnSpc>
              <a:spcBef>
                <a:spcPts val="521"/>
              </a:spcBef>
              <a:buFont typeface="Arial MT"/>
              <a:buChar char="•"/>
              <a:tabLst>
                <a:tab pos="336194" algn="l"/>
              </a:tabLst>
            </a:pPr>
            <a:r>
              <a:rPr lang="en-US" sz="2400" spc="-18" dirty="0">
                <a:solidFill>
                  <a:srgbClr val="C00000"/>
                </a:solidFill>
                <a:latin typeface="+mn-lt"/>
                <a:cs typeface="Calibri"/>
              </a:rPr>
              <a:t>LSTM</a:t>
            </a:r>
            <a:r>
              <a:rPr lang="en-US" sz="2400" spc="-18" dirty="0">
                <a:latin typeface="+mn-lt"/>
                <a:cs typeface="Calibri"/>
              </a:rPr>
              <a:t> architecture also provides both long term and short term memories</a:t>
            </a:r>
          </a:p>
          <a:p>
            <a:pPr marL="335634" marR="26896" indent="-302575" algn="just">
              <a:lnSpc>
                <a:spcPct val="99800"/>
              </a:lnSpc>
              <a:spcBef>
                <a:spcPts val="521"/>
              </a:spcBef>
              <a:buFont typeface="Arial MT"/>
              <a:buChar char="•"/>
              <a:tabLst>
                <a:tab pos="336194" algn="l"/>
              </a:tabLst>
            </a:pPr>
            <a:endParaRPr lang="en-US" sz="2400" spc="-18" dirty="0">
              <a:latin typeface="+mn-lt"/>
              <a:cs typeface="Calibri"/>
            </a:endParaRPr>
          </a:p>
        </p:txBody>
      </p:sp>
      <p:sp>
        <p:nvSpPr>
          <p:cNvPr id="5" name="object 5"/>
          <p:cNvSpPr txBox="1">
            <a:spLocks noGrp="1"/>
          </p:cNvSpPr>
          <p:nvPr>
            <p:ph type="sldNum" sz="quarter" idx="7"/>
          </p:nvPr>
        </p:nvSpPr>
        <p:spPr>
          <a:xfrm>
            <a:off x="8807195" y="6899209"/>
            <a:ext cx="282575" cy="22923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20"/>
              </a:lnSpc>
            </a:pPr>
            <a:fld id="{81D60167-4931-47E6-BA6A-407CBD079E47}" type="slidenum">
              <a:rPr lang="en-US" smtClean="0"/>
              <a:pPr marL="38100">
                <a:lnSpc>
                  <a:spcPts val="1620"/>
                </a:lnSpc>
              </a:pPr>
              <a:t>5</a:t>
            </a:fld>
            <a:endParaRPr dirty="0"/>
          </a:p>
        </p:txBody>
      </p:sp>
      <p:pic>
        <p:nvPicPr>
          <p:cNvPr id="8" name="Picture 7">
            <a:extLst>
              <a:ext uri="{FF2B5EF4-FFF2-40B4-BE49-F238E27FC236}">
                <a16:creationId xmlns:a16="http://schemas.microsoft.com/office/drawing/2014/main" id="{2F95CC85-FB62-863F-36D2-31C714348916}"/>
              </a:ext>
            </a:extLst>
          </p:cNvPr>
          <p:cNvPicPr>
            <a:picLocks noChangeAspect="1"/>
          </p:cNvPicPr>
          <p:nvPr/>
        </p:nvPicPr>
        <p:blipFill>
          <a:blip r:embed="rId3"/>
          <a:stretch>
            <a:fillRect/>
          </a:stretch>
        </p:blipFill>
        <p:spPr>
          <a:xfrm>
            <a:off x="777767" y="4798031"/>
            <a:ext cx="5091579" cy="1131462"/>
          </a:xfrm>
          <a:prstGeom prst="rect">
            <a:avLst/>
          </a:prstGeom>
        </p:spPr>
      </p:pic>
      <p:pic>
        <p:nvPicPr>
          <p:cNvPr id="6" name="Picture 5">
            <a:extLst>
              <a:ext uri="{FF2B5EF4-FFF2-40B4-BE49-F238E27FC236}">
                <a16:creationId xmlns:a16="http://schemas.microsoft.com/office/drawing/2014/main" id="{620DA24A-7A56-C84F-2BE7-17B472DDB1D3}"/>
              </a:ext>
            </a:extLst>
          </p:cNvPr>
          <p:cNvPicPr>
            <a:picLocks noChangeAspect="1"/>
          </p:cNvPicPr>
          <p:nvPr/>
        </p:nvPicPr>
        <p:blipFill>
          <a:blip r:embed="rId4"/>
          <a:stretch>
            <a:fillRect/>
          </a:stretch>
        </p:blipFill>
        <p:spPr>
          <a:xfrm>
            <a:off x="6096000" y="4309076"/>
            <a:ext cx="5602245" cy="2187224"/>
          </a:xfrm>
          <a:prstGeom prst="rect">
            <a:avLst/>
          </a:prstGeom>
        </p:spPr>
      </p:pic>
    </p:spTree>
    <p:extLst>
      <p:ext uri="{BB962C8B-B14F-4D97-AF65-F5344CB8AC3E}">
        <p14:creationId xmlns:p14="http://schemas.microsoft.com/office/powerpoint/2010/main" val="2200847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863A-FC25-1FD3-1602-D0A48A638393}"/>
              </a:ext>
            </a:extLst>
          </p:cNvPr>
          <p:cNvSpPr>
            <a:spLocks noGrp="1"/>
          </p:cNvSpPr>
          <p:nvPr>
            <p:ph type="title"/>
          </p:nvPr>
        </p:nvSpPr>
        <p:spPr/>
        <p:txBody>
          <a:bodyPr/>
          <a:lstStyle/>
          <a:p>
            <a:r>
              <a:rPr lang="en-US" dirty="0"/>
              <a:t>Classification Without Decoder</a:t>
            </a:r>
          </a:p>
        </p:txBody>
      </p:sp>
      <p:sp>
        <p:nvSpPr>
          <p:cNvPr id="3" name="Content Placeholder 2">
            <a:extLst>
              <a:ext uri="{FF2B5EF4-FFF2-40B4-BE49-F238E27FC236}">
                <a16:creationId xmlns:a16="http://schemas.microsoft.com/office/drawing/2014/main" id="{A753A7F6-0CE9-826F-D421-DBC48F6D7291}"/>
              </a:ext>
            </a:extLst>
          </p:cNvPr>
          <p:cNvSpPr>
            <a:spLocks noGrp="1"/>
          </p:cNvSpPr>
          <p:nvPr>
            <p:ph idx="1"/>
          </p:nvPr>
        </p:nvSpPr>
        <p:spPr/>
        <p:txBody>
          <a:bodyPr/>
          <a:lstStyle/>
          <a:p>
            <a:pPr marL="0" marR="0" indent="0">
              <a:lnSpc>
                <a:spcPct val="107000"/>
              </a:lnSpc>
              <a:spcBef>
                <a:spcPts val="0"/>
              </a:spcBef>
              <a:spcAft>
                <a:spcPts val="800"/>
              </a:spcAft>
              <a:buNone/>
            </a:pPr>
            <a:r>
              <a:rPr lang="en-US" sz="2400" b="1" kern="100" dirty="0">
                <a:effectLst/>
                <a:latin typeface="Aptos" panose="020B0004020202020204" pitchFamily="34" charset="0"/>
                <a:ea typeface="Aptos" panose="020B0004020202020204" pitchFamily="34" charset="0"/>
                <a:cs typeface="Arial" panose="020B0604020202020204" pitchFamily="34" charset="0"/>
              </a:rPr>
              <a:t>BERT</a:t>
            </a:r>
            <a:r>
              <a:rPr lang="en-US" sz="2400" kern="100" dirty="0">
                <a:effectLst/>
                <a:latin typeface="Aptos" panose="020B0004020202020204" pitchFamily="34" charset="0"/>
                <a:ea typeface="Aptos" panose="020B0004020202020204" pitchFamily="34" charset="0"/>
                <a:cs typeface="Arial" panose="020B0604020202020204" pitchFamily="34" charset="0"/>
              </a:rPr>
              <a:t> can perform classification without decoder section by adding a simple classification layer on top of the encoder.</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Every input sequence to BERT starts with a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special token </a:t>
            </a:r>
            <a:r>
              <a:rPr lang="en-US" sz="2000" kern="100" dirty="0">
                <a:effectLst/>
                <a:latin typeface="Aptos" panose="020B0004020202020204" pitchFamily="34" charset="0"/>
                <a:ea typeface="Aptos" panose="020B0004020202020204" pitchFamily="34" charset="0"/>
                <a:cs typeface="Arial" panose="020B0604020202020204" pitchFamily="34" charset="0"/>
              </a:rPr>
              <a:t>called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 (classification token).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 token collects information from the rest of the sequence by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attending to all </a:t>
            </a:r>
            <a:r>
              <a:rPr lang="en-US" sz="2000" kern="100" dirty="0">
                <a:effectLst/>
                <a:latin typeface="Aptos" panose="020B0004020202020204" pitchFamily="34" charset="0"/>
                <a:ea typeface="Aptos" panose="020B0004020202020204" pitchFamily="34" charset="0"/>
                <a:cs typeface="Arial" panose="020B0604020202020204" pitchFamily="34" charset="0"/>
              </a:rPr>
              <a:t>other tokens during training.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This hidden state of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is expected to capture the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semantic representation </a:t>
            </a:r>
            <a:r>
              <a:rPr lang="en-US" sz="2000" kern="100" dirty="0">
                <a:effectLst/>
                <a:latin typeface="Aptos" panose="020B0004020202020204" pitchFamily="34" charset="0"/>
                <a:ea typeface="Aptos" panose="020B0004020202020204" pitchFamily="34" charset="0"/>
                <a:cs typeface="Arial" panose="020B0604020202020204" pitchFamily="34" charset="0"/>
              </a:rPr>
              <a:t>of the entire input sequence.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A simple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feedforward</a:t>
            </a:r>
            <a:r>
              <a:rPr lang="en-US" sz="2000" kern="100" dirty="0">
                <a:effectLst/>
                <a:latin typeface="Aptos" panose="020B0004020202020204" pitchFamily="34" charset="0"/>
                <a:ea typeface="Aptos" panose="020B0004020202020204" pitchFamily="34" charset="0"/>
                <a:cs typeface="Arial" panose="020B0604020202020204" pitchFamily="34" charset="0"/>
              </a:rPr>
              <a:t> layer (fully connected layer) with a </a:t>
            </a:r>
            <a:r>
              <a:rPr lang="en-US" sz="2000" kern="100" dirty="0" err="1">
                <a:solidFill>
                  <a:srgbClr val="C00000"/>
                </a:solidFill>
                <a:effectLst/>
                <a:latin typeface="Aptos" panose="020B0004020202020204" pitchFamily="34" charset="0"/>
                <a:ea typeface="Aptos" panose="020B0004020202020204" pitchFamily="34" charset="0"/>
                <a:cs typeface="Arial" panose="020B0604020202020204" pitchFamily="34" charset="0"/>
              </a:rPr>
              <a:t>softmax</a:t>
            </a:r>
            <a:r>
              <a:rPr lang="en-US" sz="2000" kern="100" dirty="0">
                <a:effectLst/>
                <a:latin typeface="Aptos" panose="020B0004020202020204" pitchFamily="34" charset="0"/>
                <a:ea typeface="Aptos" panose="020B0004020202020204" pitchFamily="34" charset="0"/>
                <a:cs typeface="Arial" panose="020B0604020202020204" pitchFamily="34" charset="0"/>
              </a:rPr>
              <a:t> is added on top of the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 token's hidden state to produce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probabilities</a:t>
            </a:r>
            <a:r>
              <a:rPr lang="en-US" sz="2000" kern="100" dirty="0">
                <a:effectLst/>
                <a:latin typeface="Aptos" panose="020B0004020202020204" pitchFamily="34" charset="0"/>
                <a:ea typeface="Aptos" panose="020B0004020202020204" pitchFamily="34" charset="0"/>
                <a:cs typeface="Arial" panose="020B0604020202020204" pitchFamily="34" charset="0"/>
              </a:rPr>
              <a:t> for the target classes.</a:t>
            </a:r>
          </a:p>
          <a:p>
            <a:endParaRPr lang="en-US" sz="3200" dirty="0"/>
          </a:p>
        </p:txBody>
      </p:sp>
    </p:spTree>
    <p:extLst>
      <p:ext uri="{BB962C8B-B14F-4D97-AF65-F5344CB8AC3E}">
        <p14:creationId xmlns:p14="http://schemas.microsoft.com/office/powerpoint/2010/main" val="194808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5">
            <a:extLst>
              <a:ext uri="{FF2B5EF4-FFF2-40B4-BE49-F238E27FC236}">
                <a16:creationId xmlns:a16="http://schemas.microsoft.com/office/drawing/2014/main" id="{97C4AC7E-9295-406D-0F07-DF7DE2F62902}"/>
              </a:ext>
            </a:extLst>
          </p:cNvPr>
          <p:cNvPicPr/>
          <p:nvPr/>
        </p:nvPicPr>
        <p:blipFill>
          <a:blip r:embed="rId2" cstate="print"/>
          <a:stretch>
            <a:fillRect/>
          </a:stretch>
        </p:blipFill>
        <p:spPr>
          <a:xfrm>
            <a:off x="8305919" y="3095180"/>
            <a:ext cx="3519052" cy="1325185"/>
          </a:xfrm>
          <a:prstGeom prst="rect">
            <a:avLst/>
          </a:prstGeom>
        </p:spPr>
      </p:pic>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a:t>
            </a:r>
            <a:r>
              <a:rPr lang="en-US" dirty="0"/>
              <a:t>A</a:t>
            </a:r>
            <a:r>
              <a:rPr dirty="0"/>
              <a:t>RT</a:t>
            </a:r>
            <a:endParaRPr spc="-23" dirty="0"/>
          </a:p>
        </p:txBody>
      </p:sp>
      <p:sp>
        <p:nvSpPr>
          <p:cNvPr id="3" name="object 3"/>
          <p:cNvSpPr txBox="1"/>
          <p:nvPr/>
        </p:nvSpPr>
        <p:spPr>
          <a:xfrm>
            <a:off x="1031203" y="1481376"/>
            <a:ext cx="8266909" cy="4765087"/>
          </a:xfrm>
          <a:prstGeom prst="rect">
            <a:avLst/>
          </a:prstGeom>
        </p:spPr>
        <p:txBody>
          <a:bodyPr vert="horz" wrap="square" lIns="0" tIns="35243" rIns="0" bIns="0" rtlCol="0">
            <a:spAutoFit/>
          </a:bodyPr>
          <a:lstStyle/>
          <a:p>
            <a:pPr marL="9525">
              <a:spcBef>
                <a:spcPts val="75"/>
              </a:spcBef>
              <a:tabLst>
                <a:tab pos="132874" algn="l"/>
              </a:tabLst>
            </a:pPr>
            <a:r>
              <a:rPr lang="en-US" sz="2400" b="1" spc="-8" dirty="0">
                <a:latin typeface="+mn-lt"/>
                <a:cs typeface="Calibri"/>
              </a:rPr>
              <a:t>BART </a:t>
            </a:r>
            <a:r>
              <a:rPr lang="en-US" sz="2400" dirty="0">
                <a:latin typeface="+mn-lt"/>
                <a:cs typeface="Calibri"/>
              </a:rPr>
              <a:t>:</a:t>
            </a:r>
            <a:r>
              <a:rPr lang="en-US" sz="2400" spc="-64" dirty="0">
                <a:latin typeface="+mn-lt"/>
                <a:cs typeface="Calibri"/>
              </a:rPr>
              <a:t> </a:t>
            </a:r>
            <a:r>
              <a:rPr lang="en-US" sz="2400" b="1" spc="-8" dirty="0">
                <a:latin typeface="+mn-lt"/>
                <a:cs typeface="Calibri"/>
              </a:rPr>
              <a:t>Bidirectional and Auto-Regressive Transformers</a:t>
            </a:r>
          </a:p>
          <a:p>
            <a:pPr marL="132874" indent="-123349">
              <a:spcBef>
                <a:spcPts val="75"/>
              </a:spcBef>
              <a:buFont typeface="Arial MT"/>
              <a:buChar char="•"/>
              <a:tabLst>
                <a:tab pos="132874" algn="l"/>
              </a:tabLst>
            </a:pPr>
            <a:r>
              <a:rPr lang="en-US" sz="2100" dirty="0">
                <a:latin typeface="+mn-lt"/>
                <a:cs typeface="Calibri"/>
              </a:rPr>
              <a:t>A</a:t>
            </a:r>
            <a:r>
              <a:rPr lang="en-US" sz="2100" spc="-30" dirty="0">
                <a:latin typeface="+mn-lt"/>
                <a:cs typeface="Calibri"/>
              </a:rPr>
              <a:t> </a:t>
            </a:r>
            <a:r>
              <a:rPr lang="en-US" sz="2100" spc="-8" dirty="0">
                <a:solidFill>
                  <a:srgbClr val="C00000"/>
                </a:solidFill>
                <a:latin typeface="+mn-lt"/>
                <a:cs typeface="Calibri"/>
              </a:rPr>
              <a:t>transformer</a:t>
            </a:r>
            <a:r>
              <a:rPr lang="en-US" sz="2100" spc="-34" dirty="0">
                <a:latin typeface="+mn-lt"/>
                <a:cs typeface="Calibri"/>
              </a:rPr>
              <a:t> </a:t>
            </a:r>
            <a:r>
              <a:rPr lang="en-US" sz="2100" dirty="0">
                <a:latin typeface="+mn-lt"/>
                <a:cs typeface="Calibri"/>
              </a:rPr>
              <a:t>model</a:t>
            </a:r>
            <a:r>
              <a:rPr lang="en-US" sz="2100" spc="-30" dirty="0">
                <a:latin typeface="+mn-lt"/>
                <a:cs typeface="Calibri"/>
              </a:rPr>
              <a:t> </a:t>
            </a:r>
            <a:r>
              <a:rPr lang="en-US" sz="2100" spc="-8" dirty="0">
                <a:latin typeface="+mn-lt"/>
                <a:cs typeface="Calibri"/>
              </a:rPr>
              <a:t>architecture</a:t>
            </a:r>
          </a:p>
          <a:p>
            <a:pPr marL="132874" indent="-123349">
              <a:spcBef>
                <a:spcPts val="75"/>
              </a:spcBef>
              <a:buFont typeface="Arial MT"/>
              <a:buChar char="•"/>
              <a:tabLst>
                <a:tab pos="132874" algn="l"/>
              </a:tabLst>
            </a:pPr>
            <a:r>
              <a:rPr lang="en-US" sz="2100" dirty="0">
                <a:latin typeface="+mn-lt"/>
                <a:cs typeface="Calibri"/>
              </a:rPr>
              <a:t>Both </a:t>
            </a:r>
            <a:r>
              <a:rPr lang="en-US" sz="2100" dirty="0">
                <a:solidFill>
                  <a:srgbClr val="C00000"/>
                </a:solidFill>
                <a:latin typeface="+mn-lt"/>
                <a:cs typeface="Calibri"/>
              </a:rPr>
              <a:t>encoder</a:t>
            </a:r>
            <a:r>
              <a:rPr lang="en-US" sz="2100" dirty="0">
                <a:latin typeface="+mn-lt"/>
                <a:cs typeface="Calibri"/>
              </a:rPr>
              <a:t> and </a:t>
            </a:r>
            <a:r>
              <a:rPr lang="en-US" sz="2100" dirty="0">
                <a:solidFill>
                  <a:srgbClr val="C00000"/>
                </a:solidFill>
                <a:latin typeface="+mn-lt"/>
                <a:cs typeface="Calibri"/>
              </a:rPr>
              <a:t>decoder</a:t>
            </a:r>
            <a:r>
              <a:rPr lang="en-US" sz="2100" dirty="0">
                <a:latin typeface="+mn-lt"/>
                <a:cs typeface="Calibri"/>
              </a:rPr>
              <a:t> components</a:t>
            </a:r>
          </a:p>
          <a:p>
            <a:pPr marL="132874" indent="-123349">
              <a:spcBef>
                <a:spcPts val="75"/>
              </a:spcBef>
              <a:buFont typeface="Arial MT"/>
              <a:buChar char="•"/>
              <a:tabLst>
                <a:tab pos="132874" algn="l"/>
              </a:tabLst>
            </a:pPr>
            <a:r>
              <a:rPr lang="en-US" sz="2400" dirty="0">
                <a:latin typeface="+mn-lt"/>
                <a:cs typeface="Calibri"/>
              </a:rPr>
              <a:t>Tasks:</a:t>
            </a:r>
            <a:r>
              <a:rPr lang="en-US" sz="2400" spc="-64" dirty="0">
                <a:latin typeface="+mn-lt"/>
                <a:cs typeface="Calibri"/>
              </a:rPr>
              <a:t> </a:t>
            </a:r>
            <a:r>
              <a:rPr lang="en-US" sz="2400" spc="-8" dirty="0">
                <a:latin typeface="+mn-lt"/>
                <a:cs typeface="Calibri"/>
              </a:rPr>
              <a:t>Question answering, text generation, </a:t>
            </a:r>
            <a:r>
              <a:rPr lang="en-US" sz="2400" spc="-8" dirty="0">
                <a:solidFill>
                  <a:srgbClr val="C00000"/>
                </a:solidFill>
                <a:latin typeface="+mn-lt"/>
                <a:cs typeface="Calibri"/>
              </a:rPr>
              <a:t>translation</a:t>
            </a:r>
            <a:endParaRPr lang="en-US" sz="2400" spc="-64" dirty="0">
              <a:solidFill>
                <a:srgbClr val="C00000"/>
              </a:solidFill>
              <a:latin typeface="+mn-lt"/>
              <a:cs typeface="Calibri"/>
            </a:endParaRPr>
          </a:p>
          <a:p>
            <a:pPr marL="9525">
              <a:spcBef>
                <a:spcPts val="278"/>
              </a:spcBef>
              <a:tabLst>
                <a:tab pos="180499" algn="l"/>
              </a:tabLst>
            </a:pPr>
            <a:r>
              <a:rPr lang="en-US" sz="2400" dirty="0">
                <a:latin typeface="+mn-lt"/>
                <a:cs typeface="Calibri"/>
              </a:rPr>
              <a:t>BART is an </a:t>
            </a:r>
            <a:r>
              <a:rPr lang="en-US" sz="2400" dirty="0">
                <a:solidFill>
                  <a:srgbClr val="C00000"/>
                </a:solidFill>
                <a:latin typeface="+mn-lt"/>
                <a:cs typeface="Calibri"/>
              </a:rPr>
              <a:t>open source </a:t>
            </a:r>
            <a:r>
              <a:rPr lang="en-US" sz="2400" dirty="0">
                <a:latin typeface="+mn-lt"/>
                <a:cs typeface="Calibri"/>
              </a:rPr>
              <a:t>LLM from Meta </a:t>
            </a: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r>
              <a:rPr lang="en-US" sz="2400" b="1" kern="100" dirty="0">
                <a:latin typeface="+mn-lt"/>
                <a:ea typeface="Aptos" panose="020B0004020202020204" pitchFamily="34" charset="0"/>
                <a:cs typeface="Arial" panose="020B0604020202020204" pitchFamily="34" charset="0"/>
              </a:rPr>
              <a:t>BART Pre-training</a:t>
            </a:r>
            <a:r>
              <a:rPr lang="en-US" sz="2400" kern="100" dirty="0">
                <a:latin typeface="+mn-lt"/>
                <a:ea typeface="Aptos" panose="020B0004020202020204" pitchFamily="34" charset="0"/>
                <a:cs typeface="Arial" panose="020B0604020202020204" pitchFamily="34" charset="0"/>
              </a:rPr>
              <a:t>: </a:t>
            </a:r>
            <a:endParaRPr lang="en-US" sz="2100" spc="-15" dirty="0">
              <a:latin typeface="Carlito"/>
              <a:cs typeface="Carlito"/>
            </a:endParaRPr>
          </a:p>
          <a:p>
            <a:pPr marL="180499" indent="-170974">
              <a:spcBef>
                <a:spcPts val="278"/>
              </a:spcBef>
              <a:buFont typeface="Arial"/>
              <a:buChar char="•"/>
              <a:tabLst>
                <a:tab pos="180499" algn="l"/>
              </a:tabLst>
            </a:pPr>
            <a:r>
              <a:rPr lang="en-US" sz="2100" spc="-15" dirty="0">
                <a:latin typeface="Carlito"/>
                <a:cs typeface="Carlito"/>
              </a:rPr>
              <a:t>BART is pre-trained on English </a:t>
            </a:r>
            <a:r>
              <a:rPr lang="en-US" sz="2100" spc="-15" dirty="0">
                <a:solidFill>
                  <a:srgbClr val="C00000"/>
                </a:solidFill>
                <a:latin typeface="Carlito"/>
                <a:cs typeface="Carlito"/>
              </a:rPr>
              <a:t>Wikipedia</a:t>
            </a:r>
            <a:r>
              <a:rPr lang="en-US" sz="2100" spc="-15" dirty="0">
                <a:latin typeface="Carlito"/>
                <a:cs typeface="Carlito"/>
              </a:rPr>
              <a:t>, a massive web corpus and </a:t>
            </a:r>
            <a:r>
              <a:rPr lang="en-US" sz="2100" spc="-15" dirty="0">
                <a:solidFill>
                  <a:srgbClr val="C00000"/>
                </a:solidFill>
                <a:latin typeface="Carlito"/>
                <a:cs typeface="Carlito"/>
              </a:rPr>
              <a:t>Books</a:t>
            </a:r>
            <a:r>
              <a:rPr lang="en-US" sz="2100" spc="-15" dirty="0">
                <a:latin typeface="Carlito"/>
                <a:cs typeface="Carlito"/>
              </a:rPr>
              <a:t> </a:t>
            </a:r>
            <a:r>
              <a:rPr lang="en-US" sz="2100" spc="-15" dirty="0">
                <a:solidFill>
                  <a:srgbClr val="C00000"/>
                </a:solidFill>
                <a:latin typeface="Carlito"/>
                <a:cs typeface="Carlito"/>
              </a:rPr>
              <a:t>Corpus</a:t>
            </a:r>
          </a:p>
          <a:p>
            <a:pPr marL="180499" indent="-170974">
              <a:spcBef>
                <a:spcPts val="278"/>
              </a:spcBef>
              <a:buFont typeface="Arial"/>
              <a:buChar char="•"/>
              <a:tabLst>
                <a:tab pos="180499" algn="l"/>
              </a:tabLst>
            </a:pPr>
            <a:r>
              <a:rPr lang="en-US" sz="2100" spc="-15" dirty="0">
                <a:latin typeface="Carlito"/>
                <a:cs typeface="Carlito"/>
              </a:rPr>
              <a:t>BART present high</a:t>
            </a:r>
            <a:r>
              <a:rPr lang="en-US" sz="2100" spc="-15" dirty="0">
                <a:latin typeface="Carlito"/>
              </a:rPr>
              <a:t> performance on question answering, </a:t>
            </a:r>
            <a:r>
              <a:rPr lang="en-US" sz="2100" spc="-15" dirty="0">
                <a:solidFill>
                  <a:srgbClr val="C00000"/>
                </a:solidFill>
                <a:latin typeface="Carlito"/>
              </a:rPr>
              <a:t>translation</a:t>
            </a:r>
            <a:r>
              <a:rPr lang="en-US" sz="2100" spc="-15" dirty="0">
                <a:latin typeface="Carlito"/>
              </a:rPr>
              <a:t>, and summarizing.</a:t>
            </a:r>
          </a:p>
          <a:p>
            <a:pPr marL="180499" marR="282416" indent="-171450">
              <a:lnSpc>
                <a:spcPts val="2250"/>
              </a:lnSpc>
              <a:spcBef>
                <a:spcPts val="776"/>
              </a:spcBef>
              <a:buFont typeface="Arial"/>
              <a:buChar char="•"/>
              <a:tabLst>
                <a:tab pos="180499" algn="l"/>
              </a:tabLst>
            </a:pPr>
            <a:endParaRPr sz="2100" dirty="0">
              <a:latin typeface="Carlito"/>
              <a:cs typeface="Carlito"/>
            </a:endParaRPr>
          </a:p>
        </p:txBody>
      </p:sp>
    </p:spTree>
    <p:extLst>
      <p:ext uri="{BB962C8B-B14F-4D97-AF65-F5344CB8AC3E}">
        <p14:creationId xmlns:p14="http://schemas.microsoft.com/office/powerpoint/2010/main" val="3652207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a:t>
            </a:r>
            <a:r>
              <a:rPr lang="en-US" dirty="0"/>
              <a:t>A</a:t>
            </a:r>
            <a:r>
              <a:rPr dirty="0"/>
              <a:t>RT</a:t>
            </a:r>
            <a:r>
              <a:rPr spc="-165" dirty="0"/>
              <a:t> </a:t>
            </a:r>
            <a:r>
              <a:rPr dirty="0"/>
              <a:t>Model</a:t>
            </a:r>
            <a:r>
              <a:rPr spc="-161" dirty="0"/>
              <a:t> </a:t>
            </a:r>
            <a:r>
              <a:rPr spc="-23" dirty="0"/>
              <a:t>Architecture</a:t>
            </a:r>
          </a:p>
        </p:txBody>
      </p:sp>
      <p:sp>
        <p:nvSpPr>
          <p:cNvPr id="3" name="object 3"/>
          <p:cNvSpPr txBox="1"/>
          <p:nvPr/>
        </p:nvSpPr>
        <p:spPr>
          <a:xfrm>
            <a:off x="1031203" y="1481376"/>
            <a:ext cx="10813956" cy="1476816"/>
          </a:xfrm>
          <a:prstGeom prst="rect">
            <a:avLst/>
          </a:prstGeom>
        </p:spPr>
        <p:txBody>
          <a:bodyPr vert="horz" wrap="square" lIns="0" tIns="35243" rIns="0" bIns="0" rtlCol="0">
            <a:spAutoFit/>
          </a:bodyPr>
          <a:lstStyle/>
          <a:p>
            <a:pPr marL="180499" indent="-170974">
              <a:spcBef>
                <a:spcPts val="278"/>
              </a:spcBef>
              <a:buFont typeface="Arial"/>
              <a:buChar char="•"/>
              <a:tabLst>
                <a:tab pos="180499" algn="l"/>
              </a:tabLst>
            </a:pPr>
            <a:r>
              <a:rPr sz="2400" spc="-15" dirty="0">
                <a:latin typeface="Carlito"/>
                <a:cs typeface="Carlito"/>
              </a:rPr>
              <a:t>Multi-</a:t>
            </a:r>
            <a:r>
              <a:rPr sz="2400" dirty="0">
                <a:latin typeface="Carlito"/>
                <a:cs typeface="Carlito"/>
              </a:rPr>
              <a:t>layer</a:t>
            </a:r>
            <a:r>
              <a:rPr sz="2400" spc="-60" dirty="0">
                <a:latin typeface="Carlito"/>
                <a:cs typeface="Carlito"/>
              </a:rPr>
              <a:t> </a:t>
            </a:r>
            <a:r>
              <a:rPr sz="2400" spc="-23" dirty="0">
                <a:latin typeface="Carlito"/>
                <a:cs typeface="Carlito"/>
              </a:rPr>
              <a:t>Transformer</a:t>
            </a:r>
            <a:r>
              <a:rPr sz="2400" spc="-56" dirty="0">
                <a:latin typeface="Carlito"/>
                <a:cs typeface="Carlito"/>
              </a:rPr>
              <a:t> </a:t>
            </a:r>
            <a:r>
              <a:rPr lang="en-US" sz="2400" dirty="0">
                <a:solidFill>
                  <a:srgbClr val="C00000"/>
                </a:solidFill>
                <a:latin typeface="Carlito"/>
                <a:cs typeface="Carlito"/>
              </a:rPr>
              <a:t>E</a:t>
            </a:r>
            <a:r>
              <a:rPr sz="2400" dirty="0">
                <a:solidFill>
                  <a:srgbClr val="C00000"/>
                </a:solidFill>
                <a:latin typeface="Carlito"/>
                <a:cs typeface="Carlito"/>
              </a:rPr>
              <a:t>ncoder</a:t>
            </a:r>
            <a:r>
              <a:rPr sz="2400" spc="-60" dirty="0">
                <a:latin typeface="Carlito"/>
                <a:cs typeface="Carlito"/>
              </a:rPr>
              <a:t> </a:t>
            </a:r>
            <a:r>
              <a:rPr lang="en-US" sz="2400" spc="-8" dirty="0">
                <a:latin typeface="Carlito"/>
                <a:cs typeface="Carlito"/>
              </a:rPr>
              <a:t>and </a:t>
            </a:r>
            <a:r>
              <a:rPr lang="en-US" sz="2400" spc="-8" dirty="0">
                <a:solidFill>
                  <a:srgbClr val="C00000"/>
                </a:solidFill>
                <a:latin typeface="Carlito"/>
                <a:cs typeface="Carlito"/>
              </a:rPr>
              <a:t>Decoder</a:t>
            </a:r>
            <a:r>
              <a:rPr lang="en-US" sz="2400" spc="-8" dirty="0">
                <a:latin typeface="Carlito"/>
                <a:cs typeface="Carlito"/>
              </a:rPr>
              <a:t> M</a:t>
            </a:r>
            <a:r>
              <a:rPr sz="2400" spc="-8" dirty="0">
                <a:latin typeface="Carlito"/>
                <a:cs typeface="Carlito"/>
              </a:rPr>
              <a:t>odel</a:t>
            </a:r>
            <a:endParaRPr lang="en-US" sz="2400" spc="-8" dirty="0">
              <a:latin typeface="Carlito"/>
              <a:cs typeface="Carlito"/>
            </a:endParaRPr>
          </a:p>
          <a:p>
            <a:pPr marL="522446" lvl="1" indent="-170497">
              <a:spcBef>
                <a:spcPts val="172"/>
              </a:spcBef>
              <a:buFont typeface="Arial"/>
              <a:buChar char="•"/>
              <a:tabLst>
                <a:tab pos="522446" algn="l"/>
              </a:tabLst>
            </a:pPr>
            <a:r>
              <a:rPr lang="en-US" sz="2000" spc="-23" dirty="0">
                <a:latin typeface="Carlito"/>
                <a:cs typeface="Carlito"/>
              </a:rPr>
              <a:t>Bart-</a:t>
            </a:r>
            <a:r>
              <a:rPr lang="en-US" sz="2000" dirty="0">
                <a:latin typeface="Carlito"/>
                <a:cs typeface="Carlito"/>
              </a:rPr>
              <a:t>base:</a:t>
            </a:r>
            <a:r>
              <a:rPr lang="en-US" sz="2000" spc="-41" dirty="0">
                <a:latin typeface="Carlito"/>
                <a:cs typeface="Carlito"/>
              </a:rPr>
              <a:t> </a:t>
            </a:r>
            <a:r>
              <a:rPr lang="en-US" sz="2000" dirty="0">
                <a:solidFill>
                  <a:srgbClr val="C00000"/>
                </a:solidFill>
                <a:latin typeface="Carlito"/>
                <a:cs typeface="Carlito"/>
              </a:rPr>
              <a:t>6</a:t>
            </a:r>
            <a:r>
              <a:rPr lang="en-US" sz="2000" spc="-38" dirty="0">
                <a:latin typeface="Carlito"/>
                <a:cs typeface="Carlito"/>
              </a:rPr>
              <a:t> encoder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6</a:t>
            </a:r>
            <a:r>
              <a:rPr lang="en-US" sz="2000" spc="-38" dirty="0">
                <a:latin typeface="Carlito"/>
                <a:cs typeface="Carlito"/>
              </a:rPr>
              <a:t> decoder </a:t>
            </a:r>
            <a:r>
              <a:rPr lang="en-US" sz="2000" spc="-8" dirty="0">
                <a:latin typeface="Carlito"/>
                <a:cs typeface="Carlito"/>
              </a:rPr>
              <a:t>layers</a:t>
            </a:r>
            <a:r>
              <a:rPr lang="en-US" sz="2000" dirty="0">
                <a:latin typeface="Carlito"/>
                <a:cs typeface="Carlito"/>
              </a:rPr>
              <a:t>,</a:t>
            </a:r>
            <a:r>
              <a:rPr lang="en-US" sz="2000" spc="-38" dirty="0">
                <a:latin typeface="Carlito"/>
                <a:cs typeface="Carlito"/>
              </a:rPr>
              <a:t> </a:t>
            </a:r>
            <a:r>
              <a:rPr lang="en-US" sz="2000" dirty="0"/>
              <a:t>12 </a:t>
            </a:r>
            <a:r>
              <a:rPr lang="en-US" sz="2000" dirty="0">
                <a:solidFill>
                  <a:srgbClr val="C00000"/>
                </a:solidFill>
              </a:rPr>
              <a:t>attention heads, </a:t>
            </a:r>
            <a:r>
              <a:rPr lang="en-US" sz="2000" dirty="0">
                <a:latin typeface="Carlito"/>
                <a:cs typeface="Carlito"/>
              </a:rPr>
              <a:t>140M</a:t>
            </a:r>
            <a:r>
              <a:rPr lang="en-US" sz="2000" spc="-38" dirty="0">
                <a:latin typeface="Carlito"/>
                <a:cs typeface="Carlito"/>
              </a:rPr>
              <a:t> </a:t>
            </a:r>
            <a:r>
              <a:rPr lang="en-US" sz="2000" spc="-8" dirty="0">
                <a:latin typeface="Carlito"/>
                <a:cs typeface="Carlito"/>
              </a:rPr>
              <a:t>parameters</a:t>
            </a:r>
            <a:endParaRPr lang="en-US" sz="2000" dirty="0">
              <a:latin typeface="Carlito"/>
              <a:cs typeface="Carlito"/>
            </a:endParaRPr>
          </a:p>
          <a:p>
            <a:pPr marL="522446" lvl="1" indent="-170497">
              <a:spcBef>
                <a:spcPts val="161"/>
              </a:spcBef>
              <a:buFont typeface="Arial"/>
              <a:buChar char="•"/>
              <a:tabLst>
                <a:tab pos="522446" algn="l"/>
              </a:tabLst>
            </a:pPr>
            <a:r>
              <a:rPr lang="en-US" sz="2000" spc="-23" dirty="0">
                <a:latin typeface="Carlito"/>
                <a:cs typeface="Carlito"/>
              </a:rPr>
              <a:t>Bart-</a:t>
            </a:r>
            <a:r>
              <a:rPr lang="en-US" sz="2000" dirty="0">
                <a:latin typeface="Carlito"/>
                <a:cs typeface="Carlito"/>
              </a:rPr>
              <a:t>large:</a:t>
            </a:r>
            <a:r>
              <a:rPr lang="en-US" sz="2000" spc="-45" dirty="0">
                <a:latin typeface="Carlito"/>
                <a:cs typeface="Carlito"/>
              </a:rPr>
              <a:t> </a:t>
            </a:r>
            <a:r>
              <a:rPr lang="en-US" sz="2000" dirty="0">
                <a:solidFill>
                  <a:srgbClr val="C00000"/>
                </a:solidFill>
                <a:latin typeface="Carlito"/>
                <a:cs typeface="Carlito"/>
              </a:rPr>
              <a:t>12</a:t>
            </a:r>
            <a:r>
              <a:rPr lang="en-US" sz="2000" spc="-38" dirty="0">
                <a:latin typeface="Carlito"/>
                <a:cs typeface="Carlito"/>
              </a:rPr>
              <a:t> encoder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12</a:t>
            </a:r>
            <a:r>
              <a:rPr lang="en-US" sz="2000" spc="-38" dirty="0">
                <a:latin typeface="Carlito"/>
                <a:cs typeface="Carlito"/>
              </a:rPr>
              <a:t> decoder </a:t>
            </a:r>
            <a:r>
              <a:rPr lang="en-US" sz="2000" spc="-8" dirty="0">
                <a:latin typeface="Carlito"/>
                <a:cs typeface="Carlito"/>
              </a:rPr>
              <a:t>layers</a:t>
            </a:r>
            <a:r>
              <a:rPr lang="en-US" sz="2000" dirty="0">
                <a:latin typeface="Carlito"/>
                <a:cs typeface="Carlito"/>
              </a:rPr>
              <a:t>,</a:t>
            </a:r>
            <a:r>
              <a:rPr lang="en-US" sz="2000" spc="-41" dirty="0">
                <a:latin typeface="Carlito"/>
                <a:cs typeface="Carlito"/>
              </a:rPr>
              <a:t> </a:t>
            </a:r>
            <a:r>
              <a:rPr lang="en-US" sz="2000" dirty="0"/>
              <a:t>16 </a:t>
            </a:r>
            <a:r>
              <a:rPr lang="en-US" sz="2000" dirty="0">
                <a:solidFill>
                  <a:srgbClr val="C00000"/>
                </a:solidFill>
              </a:rPr>
              <a:t>attention heads</a:t>
            </a:r>
            <a:r>
              <a:rPr lang="en-US" sz="2000" dirty="0"/>
              <a:t>, </a:t>
            </a:r>
            <a:r>
              <a:rPr lang="en-US" sz="2000" dirty="0">
                <a:latin typeface="Carlito"/>
                <a:cs typeface="Carlito"/>
              </a:rPr>
              <a:t>400M</a:t>
            </a:r>
            <a:r>
              <a:rPr lang="en-US" sz="2000" spc="-41" dirty="0">
                <a:latin typeface="Carlito"/>
                <a:cs typeface="Carlito"/>
              </a:rPr>
              <a:t> </a:t>
            </a:r>
            <a:r>
              <a:rPr lang="en-US" sz="2000" spc="-8" dirty="0">
                <a:latin typeface="Carlito"/>
                <a:cs typeface="Carlito"/>
              </a:rPr>
              <a:t>parameters</a:t>
            </a:r>
            <a:endParaRPr sz="2000" dirty="0">
              <a:latin typeface="Carlito"/>
              <a:cs typeface="Carlito"/>
            </a:endParaRPr>
          </a:p>
          <a:p>
            <a:pPr marL="180499" marR="282416" indent="-171450">
              <a:lnSpc>
                <a:spcPts val="2250"/>
              </a:lnSpc>
              <a:spcBef>
                <a:spcPts val="776"/>
              </a:spcBef>
              <a:buFont typeface="Arial"/>
              <a:buChar char="•"/>
              <a:tabLst>
                <a:tab pos="180499" algn="l"/>
              </a:tabLst>
            </a:pPr>
            <a:endParaRPr sz="2400" dirty="0">
              <a:latin typeface="Carlito"/>
              <a:cs typeface="Carlito"/>
            </a:endParaRPr>
          </a:p>
        </p:txBody>
      </p:sp>
      <p:pic>
        <p:nvPicPr>
          <p:cNvPr id="7" name="Picture 6">
            <a:extLst>
              <a:ext uri="{FF2B5EF4-FFF2-40B4-BE49-F238E27FC236}">
                <a16:creationId xmlns:a16="http://schemas.microsoft.com/office/drawing/2014/main" id="{022D69DB-A733-D4E5-37B9-5B245FA54786}"/>
              </a:ext>
            </a:extLst>
          </p:cNvPr>
          <p:cNvPicPr>
            <a:picLocks noChangeAspect="1"/>
          </p:cNvPicPr>
          <p:nvPr/>
        </p:nvPicPr>
        <p:blipFill>
          <a:blip r:embed="rId2"/>
          <a:stretch>
            <a:fillRect/>
          </a:stretch>
        </p:blipFill>
        <p:spPr>
          <a:xfrm>
            <a:off x="2627460" y="2958192"/>
            <a:ext cx="6228864" cy="3701725"/>
          </a:xfrm>
          <a:prstGeom prst="rect">
            <a:avLst/>
          </a:prstGeom>
        </p:spPr>
      </p:pic>
    </p:spTree>
    <p:extLst>
      <p:ext uri="{BB962C8B-B14F-4D97-AF65-F5344CB8AC3E}">
        <p14:creationId xmlns:p14="http://schemas.microsoft.com/office/powerpoint/2010/main" val="2180077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F065-6389-9E10-E796-C939995DCF65}"/>
              </a:ext>
            </a:extLst>
          </p:cNvPr>
          <p:cNvSpPr>
            <a:spLocks noGrp="1"/>
          </p:cNvSpPr>
          <p:nvPr>
            <p:ph type="title"/>
          </p:nvPr>
        </p:nvSpPr>
        <p:spPr/>
        <p:txBody>
          <a:bodyPr/>
          <a:lstStyle/>
          <a:p>
            <a:r>
              <a:rPr lang="en-US" dirty="0"/>
              <a:t>Vision Transformer (</a:t>
            </a:r>
            <a:r>
              <a:rPr lang="en-US" dirty="0" err="1"/>
              <a:t>ViT</a:t>
            </a:r>
            <a:r>
              <a:rPr lang="en-US" dirty="0"/>
              <a:t>)</a:t>
            </a:r>
          </a:p>
        </p:txBody>
      </p:sp>
      <p:sp>
        <p:nvSpPr>
          <p:cNvPr id="3" name="Content Placeholder 2">
            <a:extLst>
              <a:ext uri="{FF2B5EF4-FFF2-40B4-BE49-F238E27FC236}">
                <a16:creationId xmlns:a16="http://schemas.microsoft.com/office/drawing/2014/main" id="{53CD8391-B426-78F6-52DF-A29BD1B8F074}"/>
              </a:ext>
            </a:extLst>
          </p:cNvPr>
          <p:cNvSpPr>
            <a:spLocks noGrp="1"/>
          </p:cNvSpPr>
          <p:nvPr>
            <p:ph idx="1"/>
          </p:nvPr>
        </p:nvSpPr>
        <p:spPr/>
        <p:txBody>
          <a:bodyPr/>
          <a:lstStyle/>
          <a:p>
            <a:r>
              <a:rPr lang="en-US" dirty="0"/>
              <a:t>One of the most popular implementations of </a:t>
            </a:r>
            <a:r>
              <a:rPr lang="en-US" dirty="0">
                <a:solidFill>
                  <a:srgbClr val="C00000"/>
                </a:solidFill>
              </a:rPr>
              <a:t>image transformers</a:t>
            </a:r>
            <a:r>
              <a:rPr lang="en-US" dirty="0"/>
              <a:t>. </a:t>
            </a:r>
          </a:p>
          <a:p>
            <a:r>
              <a:rPr lang="en-US" dirty="0"/>
              <a:t>The image is divided into </a:t>
            </a:r>
            <a:r>
              <a:rPr lang="en-US" dirty="0">
                <a:solidFill>
                  <a:srgbClr val="C00000"/>
                </a:solidFill>
              </a:rPr>
              <a:t>patches</a:t>
            </a:r>
            <a:r>
              <a:rPr lang="en-US" dirty="0"/>
              <a:t> (e.g., 16x16 pixels), which are flattened and converted to vectors. </a:t>
            </a:r>
          </a:p>
          <a:p>
            <a:r>
              <a:rPr lang="en-US" dirty="0">
                <a:solidFill>
                  <a:srgbClr val="C00000"/>
                </a:solidFill>
              </a:rPr>
              <a:t>Vectors of patches </a:t>
            </a:r>
            <a:r>
              <a:rPr lang="en-US" dirty="0"/>
              <a:t>are processed like tokens with </a:t>
            </a:r>
            <a:r>
              <a:rPr lang="en-US" dirty="0">
                <a:solidFill>
                  <a:srgbClr val="C00000"/>
                </a:solidFill>
              </a:rPr>
              <a:t>self-attention</a:t>
            </a:r>
            <a:r>
              <a:rPr lang="en-US" dirty="0"/>
              <a:t> layers capturing the relationships between them.</a:t>
            </a:r>
          </a:p>
        </p:txBody>
      </p:sp>
      <p:pic>
        <p:nvPicPr>
          <p:cNvPr id="5" name="Picture 4">
            <a:extLst>
              <a:ext uri="{FF2B5EF4-FFF2-40B4-BE49-F238E27FC236}">
                <a16:creationId xmlns:a16="http://schemas.microsoft.com/office/drawing/2014/main" id="{CD075B67-15C2-8E61-F63D-077865CE6C57}"/>
              </a:ext>
            </a:extLst>
          </p:cNvPr>
          <p:cNvPicPr>
            <a:picLocks noChangeAspect="1"/>
          </p:cNvPicPr>
          <p:nvPr/>
        </p:nvPicPr>
        <p:blipFill>
          <a:blip r:embed="rId2"/>
          <a:stretch>
            <a:fillRect/>
          </a:stretch>
        </p:blipFill>
        <p:spPr>
          <a:xfrm>
            <a:off x="7441914" y="3769759"/>
            <a:ext cx="4600575" cy="3048000"/>
          </a:xfrm>
          <a:prstGeom prst="rect">
            <a:avLst/>
          </a:prstGeom>
        </p:spPr>
      </p:pic>
      <p:sp>
        <p:nvSpPr>
          <p:cNvPr id="7" name="TextBox 6">
            <a:extLst>
              <a:ext uri="{FF2B5EF4-FFF2-40B4-BE49-F238E27FC236}">
                <a16:creationId xmlns:a16="http://schemas.microsoft.com/office/drawing/2014/main" id="{F6B10E1A-8FD4-5925-33AD-A54176DA70A5}"/>
              </a:ext>
            </a:extLst>
          </p:cNvPr>
          <p:cNvSpPr txBox="1"/>
          <p:nvPr/>
        </p:nvSpPr>
        <p:spPr>
          <a:xfrm>
            <a:off x="3911885" y="5414748"/>
            <a:ext cx="6097712" cy="369332"/>
          </a:xfrm>
          <a:prstGeom prst="rect">
            <a:avLst/>
          </a:prstGeom>
          <a:noFill/>
        </p:spPr>
        <p:txBody>
          <a:bodyPr wrap="square">
            <a:spAutoFit/>
          </a:bodyPr>
          <a:lstStyle/>
          <a:p>
            <a:r>
              <a:rPr lang="en-US" dirty="0"/>
              <a:t>Pixels flattens as vectors </a:t>
            </a:r>
          </a:p>
        </p:txBody>
      </p:sp>
    </p:spTree>
    <p:extLst>
      <p:ext uri="{BB962C8B-B14F-4D97-AF65-F5344CB8AC3E}">
        <p14:creationId xmlns:p14="http://schemas.microsoft.com/office/powerpoint/2010/main" val="3618589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9397-5F1A-A693-2A50-EC6409C3F3FD}"/>
              </a:ext>
            </a:extLst>
          </p:cNvPr>
          <p:cNvSpPr>
            <a:spLocks noGrp="1"/>
          </p:cNvSpPr>
          <p:nvPr>
            <p:ph type="title"/>
          </p:nvPr>
        </p:nvSpPr>
        <p:spPr/>
        <p:txBody>
          <a:bodyPr/>
          <a:lstStyle/>
          <a:p>
            <a:r>
              <a:rPr lang="en-US" dirty="0"/>
              <a:t>Images in VIT </a:t>
            </a:r>
          </a:p>
        </p:txBody>
      </p:sp>
      <p:sp>
        <p:nvSpPr>
          <p:cNvPr id="4" name="Rectangle 1">
            <a:extLst>
              <a:ext uri="{FF2B5EF4-FFF2-40B4-BE49-F238E27FC236}">
                <a16:creationId xmlns:a16="http://schemas.microsoft.com/office/drawing/2014/main" id="{86BB84FD-FF84-78EE-F35B-AA097132CAC2}"/>
              </a:ext>
            </a:extLst>
          </p:cNvPr>
          <p:cNvSpPr>
            <a:spLocks noGrp="1" noChangeArrowheads="1"/>
          </p:cNvSpPr>
          <p:nvPr>
            <p:ph idx="1"/>
          </p:nvPr>
        </p:nvSpPr>
        <p:spPr bwMode="auto">
          <a:xfrm>
            <a:off x="910119" y="1870279"/>
            <a:ext cx="1051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cs typeface="Arial" panose="020B0604020202020204" pitchFamily="34" charset="0"/>
              </a:rPr>
              <a:t>Self-Attention</a:t>
            </a:r>
            <a:r>
              <a:rPr kumimoji="0" lang="en-US" altLang="en-US" sz="2400" b="0" i="0" u="none" strike="noStrike" cap="none" normalizeH="0" baseline="0" dirty="0">
                <a:ln>
                  <a:noFill/>
                </a:ln>
                <a:solidFill>
                  <a:schemeClr val="tx1"/>
                </a:solidFill>
                <a:effectLst/>
                <a:cs typeface="Arial" panose="020B0604020202020204" pitchFamily="34" charset="0"/>
              </a:rPr>
              <a:t>: Image transformers allow for </a:t>
            </a:r>
            <a:r>
              <a:rPr kumimoji="0" lang="en-US" altLang="en-US" sz="2400" b="0" i="0" u="none" strike="noStrike" cap="none" normalizeH="0" baseline="0" dirty="0">
                <a:ln>
                  <a:noFill/>
                </a:ln>
                <a:solidFill>
                  <a:srgbClr val="C00000"/>
                </a:solidFill>
                <a:effectLst/>
                <a:cs typeface="Arial" panose="020B0604020202020204" pitchFamily="34" charset="0"/>
              </a:rPr>
              <a:t>global relationships </a:t>
            </a:r>
            <a:r>
              <a:rPr kumimoji="0" lang="en-US" altLang="en-US" sz="2400" b="0" i="0" u="none" strike="noStrike" cap="none" normalizeH="0" baseline="0" dirty="0">
                <a:ln>
                  <a:noFill/>
                </a:ln>
                <a:solidFill>
                  <a:schemeClr val="tx1"/>
                </a:solidFill>
                <a:effectLst/>
                <a:cs typeface="Arial" panose="020B0604020202020204" pitchFamily="34" charset="0"/>
              </a:rPr>
              <a:t>between patches, enabling the model to understand </a:t>
            </a:r>
            <a:r>
              <a:rPr kumimoji="0" lang="en-US" altLang="en-US" sz="2400" b="0" i="0" u="none" strike="noStrike" cap="none" normalizeH="0" baseline="0" dirty="0">
                <a:ln>
                  <a:noFill/>
                </a:ln>
                <a:solidFill>
                  <a:srgbClr val="C00000"/>
                </a:solidFill>
                <a:effectLst/>
                <a:cs typeface="Arial" panose="020B0604020202020204" pitchFamily="34" charset="0"/>
              </a:rPr>
              <a:t>broader patterns </a:t>
            </a:r>
            <a:r>
              <a:rPr kumimoji="0" lang="en-US" altLang="en-US" sz="2400" b="0" i="0" u="none" strike="noStrike" cap="none" normalizeH="0" baseline="0" dirty="0">
                <a:ln>
                  <a:noFill/>
                </a:ln>
                <a:solidFill>
                  <a:schemeClr val="tx1"/>
                </a:solidFill>
                <a:effectLst/>
                <a:cs typeface="Arial" panose="020B0604020202020204" pitchFamily="34" charset="0"/>
              </a:rPr>
              <a:t>in the image.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cs typeface="Arial" panose="020B0604020202020204" pitchFamily="34" charset="0"/>
            </a:endParaRPr>
          </a:p>
        </p:txBody>
      </p:sp>
      <p:pic>
        <p:nvPicPr>
          <p:cNvPr id="9" name="Picture 8">
            <a:extLst>
              <a:ext uri="{FF2B5EF4-FFF2-40B4-BE49-F238E27FC236}">
                <a16:creationId xmlns:a16="http://schemas.microsoft.com/office/drawing/2014/main" id="{9A809EAA-36C0-40E1-50D8-4CCD1DBBCA58}"/>
              </a:ext>
            </a:extLst>
          </p:cNvPr>
          <p:cNvPicPr>
            <a:picLocks noChangeAspect="1"/>
          </p:cNvPicPr>
          <p:nvPr/>
        </p:nvPicPr>
        <p:blipFill>
          <a:blip r:embed="rId2"/>
          <a:stretch>
            <a:fillRect/>
          </a:stretch>
        </p:blipFill>
        <p:spPr>
          <a:xfrm>
            <a:off x="5059326" y="3011177"/>
            <a:ext cx="6222555" cy="3555746"/>
          </a:xfrm>
          <a:prstGeom prst="rect">
            <a:avLst/>
          </a:prstGeom>
        </p:spPr>
      </p:pic>
      <p:sp>
        <p:nvSpPr>
          <p:cNvPr id="11" name="TextBox 10">
            <a:extLst>
              <a:ext uri="{FF2B5EF4-FFF2-40B4-BE49-F238E27FC236}">
                <a16:creationId xmlns:a16="http://schemas.microsoft.com/office/drawing/2014/main" id="{D18742D8-CDB4-7B7C-81C9-C29BF92D7A9C}"/>
              </a:ext>
            </a:extLst>
          </p:cNvPr>
          <p:cNvSpPr txBox="1"/>
          <p:nvPr/>
        </p:nvSpPr>
        <p:spPr>
          <a:xfrm>
            <a:off x="1128445" y="5993317"/>
            <a:ext cx="6097712" cy="369332"/>
          </a:xfrm>
          <a:prstGeom prst="rect">
            <a:avLst/>
          </a:prstGeom>
          <a:noFill/>
        </p:spPr>
        <p:txBody>
          <a:bodyPr wrap="square">
            <a:spAutoFit/>
          </a:bodyPr>
          <a:lstStyle/>
          <a:p>
            <a:r>
              <a:rPr lang="en-US" dirty="0"/>
              <a:t>For each patch embedding, Q,K,V vectors are created</a:t>
            </a:r>
          </a:p>
        </p:txBody>
      </p:sp>
    </p:spTree>
    <p:extLst>
      <p:ext uri="{BB962C8B-B14F-4D97-AF65-F5344CB8AC3E}">
        <p14:creationId xmlns:p14="http://schemas.microsoft.com/office/powerpoint/2010/main" val="2334181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2A9634-9D7E-8813-E30C-E6D18873E998}"/>
              </a:ext>
            </a:extLst>
          </p:cNvPr>
          <p:cNvPicPr>
            <a:picLocks noChangeAspect="1"/>
          </p:cNvPicPr>
          <p:nvPr/>
        </p:nvPicPr>
        <p:blipFill>
          <a:blip r:embed="rId2"/>
          <a:stretch>
            <a:fillRect/>
          </a:stretch>
        </p:blipFill>
        <p:spPr>
          <a:xfrm>
            <a:off x="3652944" y="4592548"/>
            <a:ext cx="4514286" cy="2265452"/>
          </a:xfrm>
          <a:prstGeom prst="rect">
            <a:avLst/>
          </a:prstGeom>
        </p:spPr>
      </p:pic>
      <p:sp>
        <p:nvSpPr>
          <p:cNvPr id="2" name="Title 1">
            <a:extLst>
              <a:ext uri="{FF2B5EF4-FFF2-40B4-BE49-F238E27FC236}">
                <a16:creationId xmlns:a16="http://schemas.microsoft.com/office/drawing/2014/main" id="{77E7A6FF-FEB9-014E-0C5B-15430D6752AF}"/>
              </a:ext>
            </a:extLst>
          </p:cNvPr>
          <p:cNvSpPr>
            <a:spLocks noGrp="1"/>
          </p:cNvSpPr>
          <p:nvPr>
            <p:ph type="title"/>
          </p:nvPr>
        </p:nvSpPr>
        <p:spPr/>
        <p:txBody>
          <a:bodyPr/>
          <a:lstStyle/>
          <a:p>
            <a:r>
              <a:rPr lang="en-US" dirty="0"/>
              <a:t>VIT vs CNN</a:t>
            </a:r>
          </a:p>
        </p:txBody>
      </p:sp>
      <p:sp>
        <p:nvSpPr>
          <p:cNvPr id="4" name="Rectangle 1">
            <a:extLst>
              <a:ext uri="{FF2B5EF4-FFF2-40B4-BE49-F238E27FC236}">
                <a16:creationId xmlns:a16="http://schemas.microsoft.com/office/drawing/2014/main" id="{B0AAE2BA-482D-57D8-EED3-4494E59F8BC5}"/>
              </a:ext>
            </a:extLst>
          </p:cNvPr>
          <p:cNvSpPr>
            <a:spLocks noGrp="1" noChangeArrowheads="1"/>
          </p:cNvSpPr>
          <p:nvPr>
            <p:ph idx="1"/>
          </p:nvPr>
        </p:nvSpPr>
        <p:spPr bwMode="auto">
          <a:xfrm>
            <a:off x="926386" y="1377273"/>
            <a:ext cx="1059693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hangingPunct="0">
              <a:lnSpc>
                <a:spcPct val="100000"/>
              </a:lnSpc>
              <a:spcBef>
                <a:spcPct val="0"/>
              </a:spcBef>
              <a:buNone/>
            </a:pPr>
            <a:r>
              <a:rPr kumimoji="0" lang="en-US" altLang="en-US" sz="1800" b="1" i="0" u="none" strike="noStrike" cap="none" normalizeH="0" baseline="0" dirty="0">
                <a:ln>
                  <a:noFill/>
                </a:ln>
                <a:solidFill>
                  <a:schemeClr val="tx1"/>
                </a:solidFill>
                <a:effectLst/>
                <a:latin typeface="Arial" panose="020B0604020202020204" pitchFamily="34" charset="0"/>
              </a:rPr>
              <a:t>Feature exploration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CNNs</a:t>
            </a:r>
            <a:r>
              <a:rPr kumimoji="0" lang="en-US" altLang="en-US" sz="1800" b="0" i="0" u="none" strike="noStrike" cap="none" normalizeH="0" baseline="0" dirty="0">
                <a:ln>
                  <a:noFill/>
                </a:ln>
                <a:solidFill>
                  <a:schemeClr val="tx1"/>
                </a:solidFill>
                <a:effectLst/>
                <a:latin typeface="Arial" panose="020B0604020202020204" pitchFamily="34" charset="0"/>
              </a:rPr>
              <a:t> are good at finding </a:t>
            </a:r>
            <a:r>
              <a:rPr kumimoji="0" lang="en-US" altLang="en-US" sz="1800" b="0" i="0" u="none" strike="noStrike" cap="none" normalizeH="0" baseline="0" dirty="0">
                <a:ln>
                  <a:noFill/>
                </a:ln>
                <a:solidFill>
                  <a:srgbClr val="C00000"/>
                </a:solidFill>
                <a:effectLst/>
                <a:latin typeface="Arial" panose="020B0604020202020204" pitchFamily="34" charset="0"/>
              </a:rPr>
              <a:t>local</a:t>
            </a:r>
            <a:r>
              <a:rPr kumimoji="0" lang="en-US" altLang="en-US" sz="1800" b="0" i="0" u="none" strike="noStrike" cap="none" normalizeH="0" baseline="0" dirty="0">
                <a:ln>
                  <a:noFill/>
                </a:ln>
                <a:solidFill>
                  <a:schemeClr val="tx1"/>
                </a:solidFill>
                <a:effectLst/>
                <a:latin typeface="Arial" panose="020B0604020202020204" pitchFamily="34" charset="0"/>
              </a:rPr>
              <a:t> features </a:t>
            </a:r>
            <a:r>
              <a:rPr lang="en-US" altLang="en-US" sz="1800" dirty="0">
                <a:latin typeface="Arial" panose="020B0604020202020204" pitchFamily="34" charset="0"/>
              </a:rPr>
              <a:t>through </a:t>
            </a:r>
            <a:r>
              <a:rPr lang="en-US" altLang="en-US" sz="1800" dirty="0">
                <a:solidFill>
                  <a:srgbClr val="C00000"/>
                </a:solidFill>
                <a:latin typeface="Arial" panose="020B0604020202020204" pitchFamily="34" charset="0"/>
              </a:rPr>
              <a:t>convolutions</a:t>
            </a:r>
            <a:r>
              <a:rPr kumimoji="0" lang="en-US" altLang="en-US" sz="1800" b="0" i="0" u="none" strike="noStrike" cap="none" normalizeH="0" baseline="0" dirty="0">
                <a:ln>
                  <a:noFill/>
                </a:ln>
                <a:solidFill>
                  <a:schemeClr val="tx1"/>
                </a:solidFill>
                <a:effectLst/>
                <a:latin typeface="Arial" panose="020B0604020202020204" pitchFamily="34" charset="0"/>
              </a:rPr>
              <a:t>, but not long-range features. </a:t>
            </a:r>
            <a:r>
              <a:rPr kumimoji="0" lang="en-US" altLang="en-US" sz="1800" b="0" i="0" u="none" strike="noStrike" cap="none" normalizeH="0" baseline="0" dirty="0">
                <a:ln>
                  <a:noFill/>
                </a:ln>
                <a:solidFill>
                  <a:srgbClr val="C00000"/>
                </a:solidFill>
                <a:effectLst/>
                <a:latin typeface="Arial" panose="020B0604020202020204" pitchFamily="34" charset="0"/>
              </a:rPr>
              <a:t>Self-attention</a:t>
            </a:r>
            <a:r>
              <a:rPr kumimoji="0" lang="en-US" altLang="en-US" sz="1800" b="0" i="0" u="none" strike="noStrike" cap="none" normalizeH="0" baseline="0" dirty="0">
                <a:ln>
                  <a:noFill/>
                </a:ln>
                <a:solidFill>
                  <a:schemeClr val="tx1"/>
                </a:solidFill>
                <a:effectLst/>
                <a:latin typeface="Arial" panose="020B0604020202020204" pitchFamily="34" charset="0"/>
              </a:rPr>
              <a:t> is good at finding </a:t>
            </a:r>
            <a:r>
              <a:rPr kumimoji="0" lang="en-US" altLang="en-US" sz="1800" b="0" i="0" u="none" strike="noStrike" cap="none" normalizeH="0" baseline="0" dirty="0">
                <a:ln>
                  <a:noFill/>
                </a:ln>
                <a:solidFill>
                  <a:srgbClr val="C00000"/>
                </a:solidFill>
                <a:effectLst/>
                <a:latin typeface="Arial" panose="020B0604020202020204" pitchFamily="34" charset="0"/>
              </a:rPr>
              <a:t>long-range</a:t>
            </a:r>
            <a:r>
              <a:rPr kumimoji="0" lang="en-US" altLang="en-US" sz="1800" b="0" i="0" u="none" strike="noStrike" cap="none" normalizeH="0" baseline="0" dirty="0">
                <a:ln>
                  <a:noFill/>
                </a:ln>
                <a:solidFill>
                  <a:schemeClr val="tx1"/>
                </a:solidFill>
                <a:effectLst/>
                <a:latin typeface="Arial" panose="020B0604020202020204" pitchFamily="34" charset="0"/>
              </a:rPr>
              <a:t> features, since self-attention in </a:t>
            </a:r>
            <a:r>
              <a:rPr kumimoji="0" lang="en-US" altLang="en-US" sz="1800" b="0" i="0" u="none" strike="noStrike" cap="none" normalizeH="0" baseline="0" dirty="0" err="1">
                <a:ln>
                  <a:noFill/>
                </a:ln>
                <a:solidFill>
                  <a:schemeClr val="tx1"/>
                </a:solidFill>
                <a:effectLst/>
                <a:latin typeface="Arial" panose="020B0604020202020204" pitchFamily="34" charset="0"/>
              </a:rPr>
              <a:t>ViT</a:t>
            </a:r>
            <a:r>
              <a:rPr kumimoji="0" lang="en-US" altLang="en-US" sz="1800" b="0" i="0" u="none" strike="noStrike" cap="none" normalizeH="0" baseline="0" dirty="0">
                <a:ln>
                  <a:noFill/>
                </a:ln>
                <a:solidFill>
                  <a:schemeClr val="tx1"/>
                </a:solidFill>
                <a:effectLst/>
                <a:latin typeface="Arial" panose="020B0604020202020204" pitchFamily="34" charset="0"/>
              </a:rPr>
              <a:t> allows each patch to interact with every other patch globally.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Computational complexity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Self-attention</a:t>
            </a:r>
            <a:r>
              <a:rPr kumimoji="0" lang="en-US" altLang="en-US" sz="1800" b="0" i="0" u="none" strike="noStrike" cap="none" normalizeH="0" baseline="0" dirty="0">
                <a:ln>
                  <a:noFill/>
                </a:ln>
                <a:solidFill>
                  <a:schemeClr val="tx1"/>
                </a:solidFill>
                <a:effectLst/>
                <a:latin typeface="Arial" panose="020B0604020202020204" pitchFamily="34" charset="0"/>
              </a:rPr>
              <a:t> has quadratic computational complexity with respect to sequence length, which can make it </a:t>
            </a:r>
            <a:r>
              <a:rPr kumimoji="0" lang="en-US" altLang="en-US" sz="1800" b="0" i="0" u="none" strike="noStrike" cap="none" normalizeH="0" baseline="0" dirty="0">
                <a:ln>
                  <a:noFill/>
                </a:ln>
                <a:solidFill>
                  <a:srgbClr val="C00000"/>
                </a:solidFill>
                <a:effectLst/>
                <a:latin typeface="Arial" panose="020B0604020202020204" pitchFamily="34" charset="0"/>
              </a:rPr>
              <a:t>slow</a:t>
            </a:r>
            <a:r>
              <a:rPr kumimoji="0" lang="en-US" altLang="en-US" sz="1800" b="0" i="0" u="none" strike="noStrike" cap="none" normalizeH="0" baseline="0" dirty="0">
                <a:ln>
                  <a:noFill/>
                </a:ln>
                <a:solidFill>
                  <a:schemeClr val="tx1"/>
                </a:solidFill>
                <a:effectLst/>
                <a:latin typeface="Arial" panose="020B0604020202020204" pitchFamily="34" charset="0"/>
              </a:rPr>
              <a:t> for very long sequences.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latin typeface="Arial" panose="020B0604020202020204" pitchFamily="34" charset="0"/>
              </a:rPr>
              <a:t>Data Requirements: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CNNs</a:t>
            </a:r>
            <a:r>
              <a:rPr kumimoji="0" lang="en-US" altLang="en-US" sz="1800" b="0" i="0" u="none" strike="noStrike" cap="none" normalizeH="0" baseline="0" dirty="0">
                <a:ln>
                  <a:noFill/>
                </a:ln>
                <a:solidFill>
                  <a:schemeClr val="tx1"/>
                </a:solidFill>
                <a:effectLst/>
                <a:latin typeface="Arial" panose="020B0604020202020204" pitchFamily="34" charset="0"/>
              </a:rPr>
              <a:t> need relatively small to </a:t>
            </a:r>
            <a:r>
              <a:rPr kumimoji="0" lang="en-US" altLang="en-US" sz="1800" b="0" i="0" u="none" strike="noStrike" cap="none" normalizeH="0" baseline="0" dirty="0">
                <a:ln>
                  <a:noFill/>
                </a:ln>
                <a:solidFill>
                  <a:srgbClr val="C00000"/>
                </a:solidFill>
                <a:effectLst/>
                <a:latin typeface="Arial" panose="020B0604020202020204" pitchFamily="34" charset="0"/>
              </a:rPr>
              <a:t>medium-sized </a:t>
            </a:r>
            <a:r>
              <a:rPr kumimoji="0" lang="en-US" altLang="en-US" sz="1800" b="0" i="0" u="none" strike="noStrike" cap="none" normalizeH="0" baseline="0" dirty="0">
                <a:ln>
                  <a:noFill/>
                </a:ln>
                <a:solidFill>
                  <a:schemeClr val="tx1"/>
                </a:solidFill>
                <a:effectLst/>
                <a:latin typeface="Arial" panose="020B0604020202020204" pitchFamily="34" charset="0"/>
              </a:rPr>
              <a:t>datasets since they exploit </a:t>
            </a:r>
            <a:r>
              <a:rPr kumimoji="0" lang="en-US" altLang="en-US" sz="1800" b="0" i="0" u="none" strike="noStrike" cap="none" normalizeH="0" baseline="0" dirty="0">
                <a:ln>
                  <a:noFill/>
                </a:ln>
                <a:solidFill>
                  <a:srgbClr val="C00000"/>
                </a:solidFill>
                <a:effectLst/>
                <a:latin typeface="Arial" panose="020B0604020202020204" pitchFamily="34" charset="0"/>
              </a:rPr>
              <a:t>local</a:t>
            </a:r>
            <a:r>
              <a:rPr kumimoji="0" lang="en-US" altLang="en-US" sz="1800" b="0" i="0" u="none" strike="noStrike" cap="none" normalizeH="0" baseline="0" dirty="0">
                <a:ln>
                  <a:noFill/>
                </a:ln>
                <a:solidFill>
                  <a:schemeClr val="tx1"/>
                </a:solidFill>
                <a:effectLst/>
                <a:latin typeface="Arial" panose="020B0604020202020204" pitchFamily="34" charset="0"/>
              </a:rPr>
              <a:t> spatial structures.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VITs</a:t>
            </a:r>
            <a:r>
              <a:rPr kumimoji="0" lang="en-US" altLang="en-US" sz="1800" b="0" i="0" u="none" strike="noStrike" cap="none" normalizeH="0" baseline="0" dirty="0">
                <a:ln>
                  <a:noFill/>
                </a:ln>
                <a:solidFill>
                  <a:schemeClr val="tx1"/>
                </a:solidFill>
                <a:effectLst/>
                <a:latin typeface="Arial" panose="020B0604020202020204" pitchFamily="34" charset="0"/>
              </a:rPr>
              <a:t> require much </a:t>
            </a:r>
            <a:r>
              <a:rPr kumimoji="0" lang="en-US" altLang="en-US" sz="1800" b="0" i="0" u="none" strike="noStrike" cap="none" normalizeH="0" baseline="0" dirty="0">
                <a:ln>
                  <a:noFill/>
                </a:ln>
                <a:solidFill>
                  <a:srgbClr val="C00000"/>
                </a:solidFill>
                <a:effectLst/>
                <a:latin typeface="Arial" panose="020B0604020202020204" pitchFamily="34" charset="0"/>
              </a:rPr>
              <a:t>larger</a:t>
            </a:r>
            <a:r>
              <a:rPr kumimoji="0" lang="en-US" altLang="en-US" sz="1800" b="0" i="0" u="none" strike="noStrike" cap="none" normalizeH="0" baseline="0" dirty="0">
                <a:ln>
                  <a:noFill/>
                </a:ln>
                <a:solidFill>
                  <a:schemeClr val="tx1"/>
                </a:solidFill>
                <a:effectLst/>
                <a:latin typeface="Arial" panose="020B0604020202020204" pitchFamily="34" charset="0"/>
              </a:rPr>
              <a:t> datasets since they need to extract all </a:t>
            </a:r>
            <a:r>
              <a:rPr kumimoji="0" lang="en-US" altLang="en-US" sz="1800" b="0" i="0" u="none" strike="noStrike" cap="none" normalizeH="0" baseline="0" dirty="0">
                <a:ln>
                  <a:noFill/>
                </a:ln>
                <a:solidFill>
                  <a:srgbClr val="C00000"/>
                </a:solidFill>
                <a:effectLst/>
                <a:latin typeface="Arial" panose="020B0604020202020204" pitchFamily="34" charset="0"/>
              </a:rPr>
              <a:t>global</a:t>
            </a:r>
            <a:r>
              <a:rPr kumimoji="0" lang="en-US" altLang="en-US" sz="1800" b="0" i="0" u="none" strike="noStrike" cap="none" normalizeH="0" baseline="0" dirty="0">
                <a:ln>
                  <a:noFill/>
                </a:ln>
                <a:solidFill>
                  <a:schemeClr val="tx1"/>
                </a:solidFill>
                <a:effectLst/>
                <a:latin typeface="Arial" panose="020B0604020202020204" pitchFamily="34" charset="0"/>
              </a:rPr>
              <a:t>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8581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366C-DB3E-B88E-665B-5B153C59F264}"/>
              </a:ext>
            </a:extLst>
          </p:cNvPr>
          <p:cNvSpPr>
            <a:spLocks noGrp="1"/>
          </p:cNvSpPr>
          <p:nvPr>
            <p:ph type="title"/>
          </p:nvPr>
        </p:nvSpPr>
        <p:spPr/>
        <p:txBody>
          <a:bodyPr/>
          <a:lstStyle/>
          <a:p>
            <a:r>
              <a:rPr lang="en-US" sz="4000" dirty="0"/>
              <a:t>CLIP (Contrastive Language-Image Pre-training)</a:t>
            </a:r>
          </a:p>
        </p:txBody>
      </p:sp>
      <p:sp>
        <p:nvSpPr>
          <p:cNvPr id="3" name="Content Placeholder 2">
            <a:extLst>
              <a:ext uri="{FF2B5EF4-FFF2-40B4-BE49-F238E27FC236}">
                <a16:creationId xmlns:a16="http://schemas.microsoft.com/office/drawing/2014/main" id="{14428CC0-8587-3061-CD10-15262BADF9B8}"/>
              </a:ext>
            </a:extLst>
          </p:cNvPr>
          <p:cNvSpPr>
            <a:spLocks noGrp="1"/>
          </p:cNvSpPr>
          <p:nvPr>
            <p:ph idx="1"/>
          </p:nvPr>
        </p:nvSpPr>
        <p:spPr>
          <a:xfrm>
            <a:off x="735458" y="1168079"/>
            <a:ext cx="10515600" cy="4351338"/>
          </a:xfrm>
        </p:spPr>
        <p:txBody>
          <a:bodyPr/>
          <a:lstStyle/>
          <a:p>
            <a:pPr marL="0" indent="0">
              <a:buNone/>
            </a:pPr>
            <a:endParaRPr lang="en-US" dirty="0"/>
          </a:p>
          <a:p>
            <a:r>
              <a:rPr lang="en-US" dirty="0"/>
              <a:t>CLIP is a </a:t>
            </a:r>
            <a:r>
              <a:rPr lang="en-US" dirty="0">
                <a:solidFill>
                  <a:srgbClr val="C00000"/>
                </a:solidFill>
              </a:rPr>
              <a:t>multimodal</a:t>
            </a:r>
            <a:r>
              <a:rPr lang="en-US" dirty="0"/>
              <a:t> LLM that learns to associate images with textual descriptions. </a:t>
            </a:r>
          </a:p>
          <a:p>
            <a:r>
              <a:rPr lang="en-US" dirty="0"/>
              <a:t>It is trained on </a:t>
            </a:r>
            <a:r>
              <a:rPr lang="en-US" dirty="0">
                <a:solidFill>
                  <a:srgbClr val="C00000"/>
                </a:solidFill>
              </a:rPr>
              <a:t>paired</a:t>
            </a:r>
            <a:r>
              <a:rPr lang="en-US" dirty="0"/>
              <a:t> text and images and can perform tasks like image recognition and classification without task-specific fine-tuning.</a:t>
            </a:r>
          </a:p>
          <a:p>
            <a:pPr>
              <a:buFont typeface="Arial" panose="020B0604020202020204" pitchFamily="34" charset="0"/>
              <a:buChar char="•"/>
            </a:pPr>
            <a:r>
              <a:rPr lang="en-US" dirty="0"/>
              <a:t>CLIP can be used for </a:t>
            </a:r>
            <a:r>
              <a:rPr lang="en-US" dirty="0">
                <a:solidFill>
                  <a:srgbClr val="C00000"/>
                </a:solidFill>
              </a:rPr>
              <a:t>multimodal search </a:t>
            </a:r>
            <a:r>
              <a:rPr lang="en-US" dirty="0"/>
              <a:t>systems where users can search for images using natural language queries.</a:t>
            </a:r>
          </a:p>
          <a:p>
            <a:pPr>
              <a:buFont typeface="Arial" panose="020B0604020202020204" pitchFamily="34" charset="0"/>
              <a:buChar char="•"/>
            </a:pPr>
            <a:r>
              <a:rPr lang="en-US" dirty="0"/>
              <a:t>It has been used to </a:t>
            </a:r>
            <a:r>
              <a:rPr lang="en-US" dirty="0">
                <a:solidFill>
                  <a:srgbClr val="C00000"/>
                </a:solidFill>
              </a:rPr>
              <a:t>generate</a:t>
            </a:r>
            <a:r>
              <a:rPr lang="en-US" dirty="0"/>
              <a:t> art and visual content guided by textual descriptions (e.g., DALL-E uses similar principles).</a:t>
            </a:r>
          </a:p>
          <a:p>
            <a:endParaRPr lang="en-US" dirty="0"/>
          </a:p>
        </p:txBody>
      </p:sp>
      <p:pic>
        <p:nvPicPr>
          <p:cNvPr id="5" name="Picture 4">
            <a:extLst>
              <a:ext uri="{FF2B5EF4-FFF2-40B4-BE49-F238E27FC236}">
                <a16:creationId xmlns:a16="http://schemas.microsoft.com/office/drawing/2014/main" id="{00A2621B-D0B6-C1BA-C5E5-C08A8EDBC4B8}"/>
              </a:ext>
            </a:extLst>
          </p:cNvPr>
          <p:cNvPicPr>
            <a:picLocks noChangeAspect="1"/>
          </p:cNvPicPr>
          <p:nvPr/>
        </p:nvPicPr>
        <p:blipFill>
          <a:blip r:embed="rId2"/>
          <a:stretch>
            <a:fillRect/>
          </a:stretch>
        </p:blipFill>
        <p:spPr>
          <a:xfrm>
            <a:off x="8620018" y="5043016"/>
            <a:ext cx="3030876" cy="1599226"/>
          </a:xfrm>
          <a:prstGeom prst="rect">
            <a:avLst/>
          </a:prstGeom>
        </p:spPr>
      </p:pic>
    </p:spTree>
    <p:extLst>
      <p:ext uri="{BB962C8B-B14F-4D97-AF65-F5344CB8AC3E}">
        <p14:creationId xmlns:p14="http://schemas.microsoft.com/office/powerpoint/2010/main" val="3042200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92BB-0858-1E65-BA46-06600B483BBF}"/>
              </a:ext>
            </a:extLst>
          </p:cNvPr>
          <p:cNvSpPr>
            <a:spLocks noGrp="1"/>
          </p:cNvSpPr>
          <p:nvPr>
            <p:ph type="title"/>
          </p:nvPr>
        </p:nvSpPr>
        <p:spPr/>
        <p:txBody>
          <a:bodyPr/>
          <a:lstStyle/>
          <a:p>
            <a:r>
              <a:rPr lang="en-US" sz="4400" dirty="0"/>
              <a:t>CLIP</a:t>
            </a:r>
            <a:endParaRPr lang="en-US" dirty="0"/>
          </a:p>
        </p:txBody>
      </p:sp>
      <p:sp>
        <p:nvSpPr>
          <p:cNvPr id="3" name="Content Placeholder 2">
            <a:extLst>
              <a:ext uri="{FF2B5EF4-FFF2-40B4-BE49-F238E27FC236}">
                <a16:creationId xmlns:a16="http://schemas.microsoft.com/office/drawing/2014/main" id="{D8C3077C-A6C8-90DB-5FFD-F5840EEE8BE6}"/>
              </a:ext>
            </a:extLst>
          </p:cNvPr>
          <p:cNvSpPr>
            <a:spLocks noGrp="1"/>
          </p:cNvSpPr>
          <p:nvPr>
            <p:ph idx="1"/>
          </p:nvPr>
        </p:nvSpPr>
        <p:spPr/>
        <p:txBody>
          <a:bodyPr/>
          <a:lstStyle/>
          <a:p>
            <a:pPr marL="0" indent="0">
              <a:buNone/>
            </a:pPr>
            <a:r>
              <a:rPr lang="en-US" dirty="0"/>
              <a:t>CLIP uses two separate encoders:</a:t>
            </a:r>
          </a:p>
          <a:p>
            <a:pPr marL="742950" lvl="1" indent="-285750">
              <a:buFont typeface="Arial" panose="020B0604020202020204" pitchFamily="34" charset="0"/>
              <a:buChar char="•"/>
            </a:pPr>
            <a:r>
              <a:rPr lang="en-US" dirty="0"/>
              <a:t>A </a:t>
            </a:r>
            <a:r>
              <a:rPr lang="en-US" b="1" dirty="0"/>
              <a:t>Text Encoder</a:t>
            </a:r>
            <a:r>
              <a:rPr lang="en-US" dirty="0"/>
              <a:t>, often based on a transformer model, to convert textual descriptions into a high-dimensional </a:t>
            </a:r>
            <a:r>
              <a:rPr lang="en-US" dirty="0">
                <a:solidFill>
                  <a:srgbClr val="C00000"/>
                </a:solidFill>
              </a:rPr>
              <a:t>vector</a:t>
            </a:r>
            <a:r>
              <a:rPr lang="en-US" dirty="0"/>
              <a:t> representation (embedding).</a:t>
            </a:r>
          </a:p>
          <a:p>
            <a:pPr marL="742950" lvl="1" indent="-285750">
              <a:buFont typeface="Arial" panose="020B0604020202020204" pitchFamily="34" charset="0"/>
              <a:buChar char="•"/>
            </a:pPr>
            <a:r>
              <a:rPr lang="en-US" dirty="0"/>
              <a:t>An </a:t>
            </a:r>
            <a:r>
              <a:rPr lang="en-US" b="1" dirty="0"/>
              <a:t>Image Encoder</a:t>
            </a:r>
            <a:r>
              <a:rPr lang="en-US" dirty="0"/>
              <a:t>, based on a CNN or a Vision Transformer (</a:t>
            </a:r>
            <a:r>
              <a:rPr lang="en-US" dirty="0" err="1"/>
              <a:t>ViT</a:t>
            </a:r>
            <a:r>
              <a:rPr lang="en-US" dirty="0"/>
              <a:t>), to encode images into a similar </a:t>
            </a:r>
            <a:r>
              <a:rPr lang="en-US" dirty="0">
                <a:solidFill>
                  <a:srgbClr val="C00000"/>
                </a:solidFill>
              </a:rPr>
              <a:t>vector</a:t>
            </a:r>
            <a:r>
              <a:rPr lang="en-US" dirty="0"/>
              <a:t> space.</a:t>
            </a:r>
          </a:p>
          <a:p>
            <a:pPr marL="0" indent="0">
              <a:buNone/>
            </a:pPr>
            <a:endParaRPr lang="en-US" b="1" dirty="0"/>
          </a:p>
          <a:p>
            <a:endParaRPr lang="en-US" dirty="0"/>
          </a:p>
        </p:txBody>
      </p:sp>
      <p:pic>
        <p:nvPicPr>
          <p:cNvPr id="5" name="Picture 4">
            <a:extLst>
              <a:ext uri="{FF2B5EF4-FFF2-40B4-BE49-F238E27FC236}">
                <a16:creationId xmlns:a16="http://schemas.microsoft.com/office/drawing/2014/main" id="{36347BEE-20C0-D100-5A63-6B47E186ED44}"/>
              </a:ext>
            </a:extLst>
          </p:cNvPr>
          <p:cNvPicPr>
            <a:picLocks noChangeAspect="1"/>
          </p:cNvPicPr>
          <p:nvPr/>
        </p:nvPicPr>
        <p:blipFill>
          <a:blip r:embed="rId2"/>
          <a:stretch>
            <a:fillRect/>
          </a:stretch>
        </p:blipFill>
        <p:spPr>
          <a:xfrm>
            <a:off x="3430314" y="3762703"/>
            <a:ext cx="4380103" cy="2940926"/>
          </a:xfrm>
          <a:prstGeom prst="rect">
            <a:avLst/>
          </a:prstGeom>
        </p:spPr>
      </p:pic>
    </p:spTree>
    <p:extLst>
      <p:ext uri="{BB962C8B-B14F-4D97-AF65-F5344CB8AC3E}">
        <p14:creationId xmlns:p14="http://schemas.microsoft.com/office/powerpoint/2010/main" val="38833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1554-BC90-1A4F-15AA-9989F835BCC4}"/>
              </a:ext>
            </a:extLst>
          </p:cNvPr>
          <p:cNvSpPr>
            <a:spLocks noGrp="1"/>
          </p:cNvSpPr>
          <p:nvPr>
            <p:ph type="title"/>
          </p:nvPr>
        </p:nvSpPr>
        <p:spPr/>
        <p:txBody>
          <a:bodyPr/>
          <a:lstStyle/>
          <a:p>
            <a:r>
              <a:rPr lang="en-US" sz="4400" dirty="0"/>
              <a:t>CLIP - </a:t>
            </a:r>
            <a:r>
              <a:rPr lang="en-US" dirty="0"/>
              <a:t>Image Classification</a:t>
            </a:r>
          </a:p>
        </p:txBody>
      </p:sp>
      <p:sp>
        <p:nvSpPr>
          <p:cNvPr id="4" name="Rectangle 1">
            <a:extLst>
              <a:ext uri="{FF2B5EF4-FFF2-40B4-BE49-F238E27FC236}">
                <a16:creationId xmlns:a16="http://schemas.microsoft.com/office/drawing/2014/main" id="{0E86F8DA-FCCB-01FB-5CC5-F51CD355D8F0}"/>
              </a:ext>
            </a:extLst>
          </p:cNvPr>
          <p:cNvSpPr>
            <a:spLocks noGrp="1" noChangeArrowheads="1"/>
          </p:cNvSpPr>
          <p:nvPr>
            <p:ph idx="1"/>
          </p:nvPr>
        </p:nvSpPr>
        <p:spPr bwMode="auto">
          <a:xfrm>
            <a:off x="838200" y="1458297"/>
            <a:ext cx="1077159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Input</a:t>
            </a:r>
            <a:r>
              <a:rPr kumimoji="0" lang="en-US" altLang="en-US" sz="2400" b="0" i="0" u="none" strike="noStrike" cap="none" normalizeH="0" baseline="0" dirty="0">
                <a:ln>
                  <a:noFill/>
                </a:ln>
                <a:solidFill>
                  <a:schemeClr val="tx1"/>
                </a:solidFill>
                <a:effectLst/>
                <a:latin typeface="Arial" panose="020B0604020202020204" pitchFamily="34" charset="0"/>
              </a:rPr>
              <a:t>: An </a:t>
            </a:r>
            <a:r>
              <a:rPr kumimoji="0" lang="en-US" altLang="en-US" sz="2400" b="0" i="0" u="none" strike="noStrike" cap="none" normalizeH="0" baseline="0" dirty="0">
                <a:ln>
                  <a:noFill/>
                </a:ln>
                <a:solidFill>
                  <a:srgbClr val="C00000"/>
                </a:solidFill>
                <a:effectLst/>
                <a:latin typeface="Arial" panose="020B0604020202020204" pitchFamily="34" charset="0"/>
              </a:rPr>
              <a:t>image</a:t>
            </a:r>
            <a:r>
              <a:rPr kumimoji="0" lang="en-US" altLang="en-US" sz="2400" b="0" i="0" u="none" strike="noStrike" cap="none" normalizeH="0" baseline="0" dirty="0">
                <a:ln>
                  <a:noFill/>
                </a:ln>
                <a:solidFill>
                  <a:schemeClr val="tx1"/>
                </a:solidFill>
                <a:effectLst/>
                <a:latin typeface="Arial" panose="020B0604020202020204" pitchFamily="34" charset="0"/>
              </a:rPr>
              <a:t> and a set of possible </a:t>
            </a:r>
            <a:r>
              <a:rPr kumimoji="0" lang="en-US" altLang="en-US" sz="2400" b="0" i="0" u="none" strike="noStrike" cap="none" normalizeH="0" baseline="0" dirty="0">
                <a:ln>
                  <a:noFill/>
                </a:ln>
                <a:solidFill>
                  <a:srgbClr val="C00000"/>
                </a:solidFill>
                <a:effectLst/>
                <a:latin typeface="Arial" panose="020B0604020202020204" pitchFamily="34" charset="0"/>
              </a:rPr>
              <a:t>textual</a:t>
            </a:r>
            <a:r>
              <a:rPr kumimoji="0" lang="en-US" altLang="en-US" sz="2400" b="0" i="0" u="none" strike="noStrike" cap="none" normalizeH="0" baseline="0" dirty="0">
                <a:ln>
                  <a:noFill/>
                </a:ln>
                <a:solidFill>
                  <a:schemeClr val="tx1"/>
                </a:solidFill>
                <a:effectLst/>
                <a:latin typeface="Arial" panose="020B0604020202020204" pitchFamily="34" charset="0"/>
              </a:rPr>
              <a:t> descriptions (such as class names or full sentences).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Encoding</a:t>
            </a:r>
            <a:r>
              <a:rPr kumimoji="0" lang="en-US" altLang="en-US" sz="2400" b="0" i="0" u="none" strike="noStrike" cap="none" normalizeH="0" baseline="0" dirty="0">
                <a:ln>
                  <a:noFill/>
                </a:ln>
                <a:solidFill>
                  <a:schemeClr val="tx1"/>
                </a:solidFill>
                <a:effectLst/>
                <a:latin typeface="Arial" panose="020B0604020202020204" pitchFamily="34" charset="0"/>
              </a:rPr>
              <a:t>: The image is encoded to embeddings by the </a:t>
            </a:r>
            <a:r>
              <a:rPr kumimoji="0" lang="en-US" altLang="en-US" sz="2400" b="0" i="0" u="none" strike="noStrike" cap="none" normalizeH="0" baseline="0" dirty="0">
                <a:ln>
                  <a:noFill/>
                </a:ln>
                <a:solidFill>
                  <a:srgbClr val="C00000"/>
                </a:solidFill>
                <a:effectLst/>
                <a:latin typeface="Arial" panose="020B0604020202020204" pitchFamily="34" charset="0"/>
              </a:rPr>
              <a:t>image encoder</a:t>
            </a:r>
            <a:r>
              <a:rPr kumimoji="0" lang="en-US" altLang="en-US" sz="2400" b="0" i="0" u="none" strike="noStrike" cap="none" normalizeH="0" baseline="0" dirty="0">
                <a:ln>
                  <a:noFill/>
                </a:ln>
                <a:solidFill>
                  <a:schemeClr val="tx1"/>
                </a:solidFill>
                <a:effectLst/>
                <a:latin typeface="Arial" panose="020B0604020202020204" pitchFamily="34" charset="0"/>
              </a:rPr>
              <a:t>, and the text descriptions are also encoded to embeddings by the </a:t>
            </a:r>
            <a:r>
              <a:rPr kumimoji="0" lang="en-US" altLang="en-US" sz="2400" b="0" i="0" u="none" strike="noStrike" cap="none" normalizeH="0" baseline="0" dirty="0">
                <a:ln>
                  <a:noFill/>
                </a:ln>
                <a:solidFill>
                  <a:srgbClr val="C00000"/>
                </a:solidFill>
                <a:effectLst/>
                <a:latin typeface="Arial" panose="020B0604020202020204" pitchFamily="34" charset="0"/>
              </a:rPr>
              <a:t>text encoder</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Similarity Matching </a:t>
            </a:r>
            <a:r>
              <a:rPr kumimoji="0" lang="en-US" altLang="en-US" sz="2400" b="0" i="0" u="none" strike="noStrike" cap="none" normalizeH="0" baseline="0" dirty="0">
                <a:ln>
                  <a:noFill/>
                </a:ln>
                <a:solidFill>
                  <a:schemeClr val="tx1"/>
                </a:solidFill>
                <a:effectLst/>
                <a:latin typeface="Arial" panose="020B0604020202020204" pitchFamily="34" charset="0"/>
              </a:rPr>
              <a:t>: The </a:t>
            </a:r>
            <a:r>
              <a:rPr kumimoji="0" lang="en-US" altLang="en-US" sz="2400" b="0" i="0" u="none" strike="noStrike" cap="none" normalizeH="0" baseline="0" dirty="0">
                <a:ln>
                  <a:noFill/>
                </a:ln>
                <a:solidFill>
                  <a:srgbClr val="C00000"/>
                </a:solidFill>
                <a:effectLst/>
                <a:latin typeface="Arial" panose="020B0604020202020204" pitchFamily="34" charset="0"/>
              </a:rPr>
              <a:t>similarity</a:t>
            </a:r>
            <a:r>
              <a:rPr kumimoji="0" lang="en-US" altLang="en-US" sz="2400" b="0" i="0" u="none" strike="noStrike" cap="none" normalizeH="0" baseline="0" dirty="0">
                <a:ln>
                  <a:noFill/>
                </a:ln>
                <a:solidFill>
                  <a:schemeClr val="tx1"/>
                </a:solidFill>
                <a:effectLst/>
                <a:latin typeface="Arial" panose="020B0604020202020204" pitchFamily="34" charset="0"/>
              </a:rPr>
              <a:t> between the image embedding and each text embedding is computed (vector alignment).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Prediction</a:t>
            </a:r>
            <a:r>
              <a:rPr kumimoji="0" lang="en-US" altLang="en-US" sz="2400" b="0" i="0" u="none" strike="noStrike" cap="none" normalizeH="0" baseline="0" dirty="0">
                <a:ln>
                  <a:noFill/>
                </a:ln>
                <a:solidFill>
                  <a:schemeClr val="tx1"/>
                </a:solidFill>
                <a:effectLst/>
                <a:latin typeface="Arial" panose="020B0604020202020204" pitchFamily="34" charset="0"/>
              </a:rPr>
              <a:t>: The text description (or label) with the </a:t>
            </a:r>
            <a:r>
              <a:rPr kumimoji="0" lang="en-US" altLang="en-US" sz="2400" b="0" i="0" u="none" strike="noStrike" cap="none" normalizeH="0" baseline="0" dirty="0">
                <a:ln>
                  <a:noFill/>
                </a:ln>
                <a:solidFill>
                  <a:srgbClr val="C00000"/>
                </a:solidFill>
                <a:effectLst/>
                <a:latin typeface="Arial" panose="020B0604020202020204" pitchFamily="34" charset="0"/>
              </a:rPr>
              <a:t>highest similarity </a:t>
            </a:r>
            <a:r>
              <a:rPr kumimoji="0" lang="en-US" altLang="en-US" sz="2400" b="0" i="0" u="none" strike="noStrike" cap="none" normalizeH="0" baseline="0" dirty="0">
                <a:ln>
                  <a:noFill/>
                </a:ln>
                <a:solidFill>
                  <a:schemeClr val="tx1"/>
                </a:solidFill>
                <a:effectLst/>
                <a:latin typeface="Arial" panose="020B0604020202020204" pitchFamily="34" charset="0"/>
              </a:rPr>
              <a:t>score is chosen as the prediction for the image. </a:t>
            </a:r>
          </a:p>
        </p:txBody>
      </p:sp>
      <p:pic>
        <p:nvPicPr>
          <p:cNvPr id="5" name="Picture 4">
            <a:extLst>
              <a:ext uri="{FF2B5EF4-FFF2-40B4-BE49-F238E27FC236}">
                <a16:creationId xmlns:a16="http://schemas.microsoft.com/office/drawing/2014/main" id="{4AC5148D-14AA-7E3B-9BD8-9DB12ED796C5}"/>
              </a:ext>
            </a:extLst>
          </p:cNvPr>
          <p:cNvPicPr>
            <a:picLocks noChangeAspect="1"/>
          </p:cNvPicPr>
          <p:nvPr/>
        </p:nvPicPr>
        <p:blipFill>
          <a:blip r:embed="rId2"/>
          <a:stretch>
            <a:fillRect/>
          </a:stretch>
        </p:blipFill>
        <p:spPr>
          <a:xfrm>
            <a:off x="6928616" y="4158207"/>
            <a:ext cx="3497646" cy="2584507"/>
          </a:xfrm>
          <a:prstGeom prst="rect">
            <a:avLst/>
          </a:prstGeom>
        </p:spPr>
      </p:pic>
    </p:spTree>
    <p:extLst>
      <p:ext uri="{BB962C8B-B14F-4D97-AF65-F5344CB8AC3E}">
        <p14:creationId xmlns:p14="http://schemas.microsoft.com/office/powerpoint/2010/main" val="2523381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7A23-F15D-6194-81BD-3ED13ABAC4FA}"/>
              </a:ext>
            </a:extLst>
          </p:cNvPr>
          <p:cNvSpPr>
            <a:spLocks noGrp="1"/>
          </p:cNvSpPr>
          <p:nvPr>
            <p:ph type="title"/>
          </p:nvPr>
        </p:nvSpPr>
        <p:spPr/>
        <p:txBody>
          <a:bodyPr/>
          <a:lstStyle/>
          <a:p>
            <a:r>
              <a:rPr lang="en-US" sz="4400" dirty="0"/>
              <a:t>CLIP vs CNN</a:t>
            </a:r>
            <a:endParaRPr lang="en-US" dirty="0"/>
          </a:p>
        </p:txBody>
      </p:sp>
      <p:sp>
        <p:nvSpPr>
          <p:cNvPr id="3" name="Content Placeholder 2">
            <a:extLst>
              <a:ext uri="{FF2B5EF4-FFF2-40B4-BE49-F238E27FC236}">
                <a16:creationId xmlns:a16="http://schemas.microsoft.com/office/drawing/2014/main" id="{F484648D-D238-1FC2-7446-578DA36D8EE1}"/>
              </a:ext>
            </a:extLst>
          </p:cNvPr>
          <p:cNvSpPr>
            <a:spLocks noGrp="1"/>
          </p:cNvSpPr>
          <p:nvPr>
            <p:ph idx="1"/>
          </p:nvPr>
        </p:nvSpPr>
        <p:spPr>
          <a:xfrm>
            <a:off x="838200" y="1825625"/>
            <a:ext cx="10744200" cy="4351338"/>
          </a:xfrm>
        </p:spPr>
        <p:txBody>
          <a:bodyPr/>
          <a:lstStyle/>
          <a:p>
            <a:pPr marL="0" indent="0">
              <a:buNone/>
            </a:pPr>
            <a:r>
              <a:rPr lang="en-US" dirty="0"/>
              <a:t>Comparing a ResNet-101 model (</a:t>
            </a:r>
            <a:r>
              <a:rPr lang="en-US" dirty="0">
                <a:solidFill>
                  <a:srgbClr val="C00000"/>
                </a:solidFill>
              </a:rPr>
              <a:t>CNN</a:t>
            </a:r>
            <a:r>
              <a:rPr lang="en-US" dirty="0"/>
              <a:t>) trained specifically on ImageNet to </a:t>
            </a:r>
            <a:r>
              <a:rPr lang="en-US" dirty="0">
                <a:solidFill>
                  <a:srgbClr val="C00000"/>
                </a:solidFill>
              </a:rPr>
              <a:t>CLIP</a:t>
            </a:r>
            <a:r>
              <a:rPr lang="en-US" dirty="0"/>
              <a:t> when both are applied to other datasets derived from ImageNet.</a:t>
            </a:r>
          </a:p>
        </p:txBody>
      </p:sp>
      <p:pic>
        <p:nvPicPr>
          <p:cNvPr id="4" name="Picture 3">
            <a:extLst>
              <a:ext uri="{FF2B5EF4-FFF2-40B4-BE49-F238E27FC236}">
                <a16:creationId xmlns:a16="http://schemas.microsoft.com/office/drawing/2014/main" id="{E5971B2C-5605-D385-4B18-52330CEC0B10}"/>
              </a:ext>
            </a:extLst>
          </p:cNvPr>
          <p:cNvPicPr>
            <a:picLocks noChangeAspect="1"/>
          </p:cNvPicPr>
          <p:nvPr/>
        </p:nvPicPr>
        <p:blipFill>
          <a:blip r:embed="rId2"/>
          <a:stretch>
            <a:fillRect/>
          </a:stretch>
        </p:blipFill>
        <p:spPr>
          <a:xfrm>
            <a:off x="2153989" y="3154167"/>
            <a:ext cx="6769681" cy="3482225"/>
          </a:xfrm>
          <a:prstGeom prst="rect">
            <a:avLst/>
          </a:prstGeom>
        </p:spPr>
      </p:pic>
    </p:spTree>
    <p:extLst>
      <p:ext uri="{BB962C8B-B14F-4D97-AF65-F5344CB8AC3E}">
        <p14:creationId xmlns:p14="http://schemas.microsoft.com/office/powerpoint/2010/main" val="411301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810BA3-6A5F-6367-A114-B8B5918C6BB7}"/>
              </a:ext>
            </a:extLst>
          </p:cNvPr>
          <p:cNvPicPr>
            <a:picLocks noChangeAspect="1"/>
          </p:cNvPicPr>
          <p:nvPr/>
        </p:nvPicPr>
        <p:blipFill>
          <a:blip r:embed="rId2"/>
          <a:stretch>
            <a:fillRect/>
          </a:stretch>
        </p:blipFill>
        <p:spPr>
          <a:xfrm>
            <a:off x="2514600" y="4166546"/>
            <a:ext cx="7663984" cy="2691455"/>
          </a:xfrm>
          <a:prstGeom prst="rect">
            <a:avLst/>
          </a:prstGeom>
        </p:spPr>
      </p:pic>
      <p:sp>
        <p:nvSpPr>
          <p:cNvPr id="2" name="object 2"/>
          <p:cNvSpPr txBox="1">
            <a:spLocks noGrp="1"/>
          </p:cNvSpPr>
          <p:nvPr>
            <p:ph type="title"/>
          </p:nvPr>
        </p:nvSpPr>
        <p:spPr>
          <a:xfrm>
            <a:off x="750013" y="717438"/>
            <a:ext cx="12127787" cy="620939"/>
          </a:xfrm>
          <a:prstGeom prst="rect">
            <a:avLst/>
          </a:prstGeom>
        </p:spPr>
        <p:txBody>
          <a:bodyPr vert="horz" wrap="square" lIns="0" tIns="11430" rIns="0" bIns="0" numCol="1" rtlCol="0" anchor="ctr" anchorCtr="0" compatLnSpc="1">
            <a:prstTxWarp prst="textNoShape">
              <a:avLst/>
            </a:prstTxWarp>
            <a:spAutoFit/>
          </a:bodyPr>
          <a:lstStyle/>
          <a:p>
            <a:pPr marL="9525">
              <a:spcBef>
                <a:spcPts val="90"/>
              </a:spcBef>
            </a:pPr>
            <a:r>
              <a:rPr lang="en-US" dirty="0"/>
              <a:t>Bottle Neck in Seq2Seq Models</a:t>
            </a:r>
            <a:endParaRPr spc="-8" dirty="0">
              <a:latin typeface="Calibri"/>
              <a:cs typeface="Calibri"/>
            </a:endParaRPr>
          </a:p>
        </p:txBody>
      </p:sp>
      <p:sp>
        <p:nvSpPr>
          <p:cNvPr id="3" name="object 3"/>
          <p:cNvSpPr txBox="1"/>
          <p:nvPr/>
        </p:nvSpPr>
        <p:spPr>
          <a:xfrm>
            <a:off x="750012" y="1475090"/>
            <a:ext cx="10715947" cy="3105337"/>
          </a:xfrm>
          <a:prstGeom prst="rect">
            <a:avLst/>
          </a:prstGeom>
        </p:spPr>
        <p:txBody>
          <a:bodyPr vert="horz" wrap="square" lIns="0" tIns="9525" rIns="0" bIns="0" rtlCol="0">
            <a:spAutoFit/>
          </a:bodyPr>
          <a:lstStyle/>
          <a:p>
            <a:pPr marL="132874" indent="-123349">
              <a:spcBef>
                <a:spcPts val="75"/>
              </a:spcBef>
              <a:buFont typeface="Arial MT"/>
              <a:buChar char="•"/>
              <a:tabLst>
                <a:tab pos="132874" algn="l"/>
              </a:tabLst>
            </a:pPr>
            <a:r>
              <a:rPr lang="en-US" sz="2400" dirty="0">
                <a:latin typeface="+mn-lt"/>
                <a:cs typeface="Calibri"/>
              </a:rPr>
              <a:t>C</a:t>
            </a:r>
            <a:r>
              <a:rPr sz="2400" dirty="0">
                <a:latin typeface="+mn-lt"/>
                <a:cs typeface="Calibri"/>
              </a:rPr>
              <a:t>hallenge:</a:t>
            </a:r>
            <a:r>
              <a:rPr sz="2400" spc="-49" dirty="0">
                <a:latin typeface="+mn-lt"/>
                <a:cs typeface="Calibri"/>
              </a:rPr>
              <a:t> </a:t>
            </a:r>
            <a:r>
              <a:rPr lang="en-US" sz="2400" dirty="0">
                <a:latin typeface="+mn-lt"/>
                <a:cs typeface="Calibri"/>
              </a:rPr>
              <a:t> </a:t>
            </a:r>
            <a:endParaRPr sz="2400" dirty="0">
              <a:latin typeface="+mn-lt"/>
              <a:cs typeface="Calibri"/>
            </a:endParaRPr>
          </a:p>
          <a:p>
            <a:pPr marL="390049" lvl="1" indent="-123349">
              <a:spcBef>
                <a:spcPts val="45"/>
              </a:spcBef>
              <a:buFont typeface="Arial MT"/>
              <a:buChar char="•"/>
              <a:tabLst>
                <a:tab pos="390049" algn="l"/>
              </a:tabLst>
            </a:pPr>
            <a:r>
              <a:rPr lang="en-US" sz="2400" dirty="0">
                <a:latin typeface="+mn-lt"/>
                <a:cs typeface="Calibri"/>
              </a:rPr>
              <a:t>All the context</a:t>
            </a:r>
            <a:r>
              <a:rPr sz="2400" spc="-71" dirty="0">
                <a:latin typeface="+mn-lt"/>
                <a:cs typeface="Calibri"/>
              </a:rPr>
              <a:t> </a:t>
            </a:r>
            <a:r>
              <a:rPr sz="2400" dirty="0">
                <a:latin typeface="+mn-lt"/>
                <a:cs typeface="Calibri"/>
              </a:rPr>
              <a:t>gets</a:t>
            </a:r>
            <a:r>
              <a:rPr sz="2400" spc="-64" dirty="0">
                <a:latin typeface="+mn-lt"/>
                <a:cs typeface="Calibri"/>
              </a:rPr>
              <a:t> </a:t>
            </a:r>
            <a:r>
              <a:rPr sz="2400" spc="-8" dirty="0">
                <a:latin typeface="+mn-lt"/>
                <a:cs typeface="Calibri"/>
              </a:rPr>
              <a:t>compressed</a:t>
            </a:r>
            <a:r>
              <a:rPr sz="2400" spc="-60" dirty="0">
                <a:latin typeface="+mn-lt"/>
                <a:cs typeface="Calibri"/>
              </a:rPr>
              <a:t> </a:t>
            </a:r>
            <a:r>
              <a:rPr lang="en-US" sz="2400" spc="-8" dirty="0">
                <a:latin typeface="+mn-lt"/>
                <a:cs typeface="Calibri"/>
              </a:rPr>
              <a:t>in </a:t>
            </a:r>
            <a:r>
              <a:rPr lang="en-US" sz="2400" spc="-8" dirty="0">
                <a:solidFill>
                  <a:srgbClr val="C00000"/>
                </a:solidFill>
                <a:latin typeface="+mn-lt"/>
                <a:cs typeface="Calibri"/>
              </a:rPr>
              <a:t>one vector </a:t>
            </a:r>
            <a:r>
              <a:rPr lang="en-US" sz="2400" spc="-8" dirty="0">
                <a:latin typeface="+mn-lt"/>
                <a:cs typeface="Calibri"/>
              </a:rPr>
              <a:t>(</a:t>
            </a:r>
            <a:r>
              <a:rPr lang="en-US" sz="2400" dirty="0">
                <a:latin typeface="+mn-lt"/>
                <a:cs typeface="Calibri"/>
              </a:rPr>
              <a:t>hidden</a:t>
            </a:r>
            <a:r>
              <a:rPr lang="en-US" sz="2400" spc="-49" dirty="0">
                <a:latin typeface="+mn-lt"/>
                <a:cs typeface="Calibri"/>
              </a:rPr>
              <a:t> </a:t>
            </a:r>
            <a:r>
              <a:rPr lang="en-US" sz="2400" spc="-8" dirty="0">
                <a:latin typeface="+mn-lt"/>
                <a:cs typeface="Calibri"/>
              </a:rPr>
              <a:t>state) m</a:t>
            </a:r>
            <a:r>
              <a:rPr sz="2400" dirty="0">
                <a:latin typeface="+mn-lt"/>
                <a:cs typeface="Calibri"/>
              </a:rPr>
              <a:t>ight</a:t>
            </a:r>
            <a:r>
              <a:rPr sz="2400" spc="-38" dirty="0">
                <a:latin typeface="+mn-lt"/>
                <a:cs typeface="Calibri"/>
              </a:rPr>
              <a:t> </a:t>
            </a:r>
            <a:r>
              <a:rPr sz="2400" dirty="0">
                <a:latin typeface="+mn-lt"/>
                <a:cs typeface="Calibri"/>
              </a:rPr>
              <a:t>lose</a:t>
            </a:r>
            <a:r>
              <a:rPr sz="2400" spc="-38" dirty="0">
                <a:latin typeface="+mn-lt"/>
                <a:cs typeface="Calibri"/>
              </a:rPr>
              <a:t> </a:t>
            </a:r>
            <a:r>
              <a:rPr sz="2400" spc="-8" dirty="0">
                <a:latin typeface="+mn-lt"/>
                <a:cs typeface="Calibri"/>
              </a:rPr>
              <a:t>information</a:t>
            </a:r>
            <a:endParaRPr lang="en-US" sz="2400" spc="-8" dirty="0">
              <a:latin typeface="+mn-lt"/>
              <a:cs typeface="Calibri"/>
            </a:endParaRPr>
          </a:p>
          <a:p>
            <a:pPr marL="390049" lvl="1" indent="-123349">
              <a:spcBef>
                <a:spcPts val="45"/>
              </a:spcBef>
              <a:buFont typeface="Arial MT"/>
              <a:buChar char="•"/>
              <a:tabLst>
                <a:tab pos="390049" algn="l"/>
              </a:tabLst>
            </a:pPr>
            <a:r>
              <a:rPr lang="en-US" sz="2400" spc="-8" dirty="0">
                <a:latin typeface="+mn-lt"/>
                <a:cs typeface="Calibri"/>
              </a:rPr>
              <a:t>The </a:t>
            </a:r>
            <a:r>
              <a:rPr lang="en-US" sz="2400" spc="-8" dirty="0">
                <a:solidFill>
                  <a:srgbClr val="C00000"/>
                </a:solidFill>
                <a:latin typeface="+mn-lt"/>
                <a:cs typeface="Calibri"/>
              </a:rPr>
              <a:t>same context </a:t>
            </a:r>
            <a:r>
              <a:rPr lang="en-US" sz="2400" spc="-8" dirty="0">
                <a:latin typeface="+mn-lt"/>
                <a:cs typeface="Calibri"/>
              </a:rPr>
              <a:t>from encoder is fed to all nodes in decoder</a:t>
            </a:r>
          </a:p>
          <a:p>
            <a:pPr marL="390049" lvl="1" indent="-123349">
              <a:spcBef>
                <a:spcPts val="105"/>
              </a:spcBef>
              <a:buFont typeface="Arial MT"/>
              <a:buChar char="•"/>
              <a:tabLst>
                <a:tab pos="390049" algn="l"/>
              </a:tabLst>
            </a:pPr>
            <a:endParaRPr sz="2400" dirty="0">
              <a:latin typeface="+mn-lt"/>
              <a:cs typeface="Calibri"/>
            </a:endParaRPr>
          </a:p>
          <a:p>
            <a:pPr marL="132874" indent="-123349">
              <a:spcBef>
                <a:spcPts val="255"/>
              </a:spcBef>
              <a:buFont typeface="Arial MT"/>
              <a:buChar char="•"/>
              <a:tabLst>
                <a:tab pos="132874" algn="l"/>
              </a:tabLst>
            </a:pPr>
            <a:r>
              <a:rPr sz="2400" dirty="0">
                <a:latin typeface="+mn-lt"/>
                <a:cs typeface="Calibri"/>
              </a:rPr>
              <a:t>Solution:</a:t>
            </a:r>
            <a:r>
              <a:rPr sz="2400" spc="-90" dirty="0">
                <a:latin typeface="+mn-lt"/>
                <a:cs typeface="Calibri"/>
              </a:rPr>
              <a:t> </a:t>
            </a:r>
            <a:r>
              <a:rPr sz="2400" spc="-8" dirty="0">
                <a:solidFill>
                  <a:srgbClr val="C00000"/>
                </a:solidFill>
                <a:latin typeface="+mn-lt"/>
                <a:cs typeface="Calibri"/>
              </a:rPr>
              <a:t>attention</a:t>
            </a:r>
            <a:r>
              <a:rPr sz="2400" b="1" spc="-83" dirty="0">
                <a:latin typeface="+mn-lt"/>
                <a:cs typeface="Calibri"/>
              </a:rPr>
              <a:t> </a:t>
            </a:r>
            <a:r>
              <a:rPr sz="2400" spc="-8" dirty="0">
                <a:latin typeface="+mn-lt"/>
                <a:cs typeface="Calibri"/>
              </a:rPr>
              <a:t>mechanism</a:t>
            </a:r>
            <a:endParaRPr lang="en-US" sz="2400" spc="-8" dirty="0">
              <a:latin typeface="+mn-lt"/>
              <a:cs typeface="Calibri"/>
            </a:endParaRPr>
          </a:p>
          <a:p>
            <a:pPr marL="264472">
              <a:spcBef>
                <a:spcPts val="419"/>
              </a:spcBef>
              <a:tabLst>
                <a:tab pos="653338" algn="l"/>
              </a:tabLst>
            </a:pPr>
            <a:r>
              <a:rPr lang="en-US" sz="2400" dirty="0">
                <a:latin typeface="+mn-lt"/>
                <a:cs typeface="Arial MT"/>
              </a:rPr>
              <a:t>Different parts of a sequence in </a:t>
            </a:r>
            <a:r>
              <a:rPr lang="en-US" sz="2400" dirty="0">
                <a:solidFill>
                  <a:srgbClr val="C00000"/>
                </a:solidFill>
                <a:latin typeface="+mn-lt"/>
                <a:cs typeface="Arial MT"/>
              </a:rPr>
              <a:t>encoder attending </a:t>
            </a:r>
            <a:r>
              <a:rPr lang="en-US" sz="2400" dirty="0">
                <a:latin typeface="+mn-lt"/>
                <a:cs typeface="Arial MT"/>
              </a:rPr>
              <a:t>on relevant parts of a sequence in </a:t>
            </a:r>
            <a:r>
              <a:rPr lang="en-US" sz="2400" dirty="0">
                <a:solidFill>
                  <a:srgbClr val="C00000"/>
                </a:solidFill>
                <a:latin typeface="+mn-lt"/>
                <a:cs typeface="Arial MT"/>
              </a:rPr>
              <a:t>decoder</a:t>
            </a:r>
            <a:r>
              <a:rPr lang="en-US" sz="2400" dirty="0">
                <a:latin typeface="+mn-lt"/>
                <a:cs typeface="Arial MT"/>
              </a:rPr>
              <a:t> </a:t>
            </a:r>
          </a:p>
          <a:p>
            <a:pPr marL="132874" indent="-123349">
              <a:spcBef>
                <a:spcPts val="255"/>
              </a:spcBef>
              <a:buFont typeface="Arial MT"/>
              <a:buChar char="•"/>
              <a:tabLst>
                <a:tab pos="132874" algn="l"/>
              </a:tabLst>
            </a:pPr>
            <a:endParaRPr sz="2400" dirty="0">
              <a:latin typeface="+mn-lt"/>
              <a:cs typeface="Calibri"/>
            </a:endParaRPr>
          </a:p>
        </p:txBody>
      </p:sp>
      <p:sp>
        <p:nvSpPr>
          <p:cNvPr id="6" name="TextBox 5">
            <a:extLst>
              <a:ext uri="{FF2B5EF4-FFF2-40B4-BE49-F238E27FC236}">
                <a16:creationId xmlns:a16="http://schemas.microsoft.com/office/drawing/2014/main" id="{22F224A7-3A90-6991-4838-F85954987D6E}"/>
              </a:ext>
            </a:extLst>
          </p:cNvPr>
          <p:cNvSpPr txBox="1"/>
          <p:nvPr/>
        </p:nvSpPr>
        <p:spPr>
          <a:xfrm>
            <a:off x="5392862" y="4029833"/>
            <a:ext cx="4581524" cy="646331"/>
          </a:xfrm>
          <a:prstGeom prst="rect">
            <a:avLst/>
          </a:prstGeom>
          <a:noFill/>
        </p:spPr>
        <p:txBody>
          <a:bodyPr wrap="square">
            <a:spAutoFit/>
          </a:bodyPr>
          <a:lstStyle/>
          <a:p>
            <a:r>
              <a:rPr lang="en-US" b="1" spc="-8" dirty="0">
                <a:latin typeface="Calibri"/>
                <a:cs typeface="Calibri"/>
              </a:rPr>
              <a:t>Hidden State</a:t>
            </a:r>
          </a:p>
          <a:p>
            <a:r>
              <a:rPr lang="en-US" b="1" spc="-8" dirty="0">
                <a:latin typeface="Calibri"/>
                <a:cs typeface="Calibri"/>
              </a:rPr>
              <a:t>(Latent Vector)</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2684" y="378697"/>
            <a:ext cx="6322696"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lang="en-US" spc="-8" dirty="0"/>
              <a:t>Scaling</a:t>
            </a:r>
            <a:r>
              <a:rPr lang="en-US" spc="-139" dirty="0"/>
              <a:t> </a:t>
            </a:r>
            <a:r>
              <a:rPr lang="en-US" dirty="0"/>
              <a:t>up</a:t>
            </a:r>
            <a:r>
              <a:rPr lang="en-US" spc="-139" dirty="0"/>
              <a:t> </a:t>
            </a:r>
            <a:r>
              <a:rPr lang="en-US" spc="-8" dirty="0"/>
              <a:t>Language</a:t>
            </a:r>
            <a:r>
              <a:rPr lang="en-US" spc="-135" dirty="0"/>
              <a:t> </a:t>
            </a:r>
            <a:r>
              <a:rPr lang="en-US" spc="-8" dirty="0"/>
              <a:t>Models</a:t>
            </a:r>
          </a:p>
        </p:txBody>
      </p:sp>
      <p:graphicFrame>
        <p:nvGraphicFramePr>
          <p:cNvPr id="5" name="Table 4">
            <a:extLst>
              <a:ext uri="{FF2B5EF4-FFF2-40B4-BE49-F238E27FC236}">
                <a16:creationId xmlns:a16="http://schemas.microsoft.com/office/drawing/2014/main" id="{04DCDB06-3981-8E58-7DDE-B8F397A8E004}"/>
              </a:ext>
            </a:extLst>
          </p:cNvPr>
          <p:cNvGraphicFramePr>
            <a:graphicFrameLocks noGrp="1"/>
          </p:cNvGraphicFramePr>
          <p:nvPr>
            <p:extLst>
              <p:ext uri="{D42A27DB-BD31-4B8C-83A1-F6EECF244321}">
                <p14:modId xmlns:p14="http://schemas.microsoft.com/office/powerpoint/2010/main" val="525298048"/>
              </p:ext>
            </p:extLst>
          </p:nvPr>
        </p:nvGraphicFramePr>
        <p:xfrm>
          <a:off x="1110882" y="1587184"/>
          <a:ext cx="9748902" cy="4655812"/>
        </p:xfrm>
        <a:graphic>
          <a:graphicData uri="http://schemas.openxmlformats.org/drawingml/2006/table">
            <a:tbl>
              <a:tblPr firstRow="1" firstCol="1" bandRow="1"/>
              <a:tblGrid>
                <a:gridCol w="1932591">
                  <a:extLst>
                    <a:ext uri="{9D8B030D-6E8A-4147-A177-3AD203B41FA5}">
                      <a16:colId xmlns:a16="http://schemas.microsoft.com/office/drawing/2014/main" val="2866175698"/>
                    </a:ext>
                  </a:extLst>
                </a:gridCol>
                <a:gridCol w="1978353">
                  <a:extLst>
                    <a:ext uri="{9D8B030D-6E8A-4147-A177-3AD203B41FA5}">
                      <a16:colId xmlns:a16="http://schemas.microsoft.com/office/drawing/2014/main" val="3250326748"/>
                    </a:ext>
                  </a:extLst>
                </a:gridCol>
                <a:gridCol w="5837958">
                  <a:extLst>
                    <a:ext uri="{9D8B030D-6E8A-4147-A177-3AD203B41FA5}">
                      <a16:colId xmlns:a16="http://schemas.microsoft.com/office/drawing/2014/main" val="1283178933"/>
                    </a:ext>
                  </a:extLst>
                </a:gridCol>
              </a:tblGrid>
              <a:tr h="485375">
                <a:tc>
                  <a:txBody>
                    <a:bodyPr/>
                    <a:lstStyle/>
                    <a:p>
                      <a:pPr marL="0" marR="0" algn="ctr" fontAlgn="ctr">
                        <a:lnSpc>
                          <a:spcPct val="107000"/>
                        </a:lnSpc>
                        <a:spcAft>
                          <a:spcPts val="800"/>
                        </a:spcAft>
                      </a:pPr>
                      <a:r>
                        <a:rPr lang="en-US" sz="2000" b="1" i="0" u="none" strike="noStrike" kern="100">
                          <a:solidFill>
                            <a:srgbClr val="000000"/>
                          </a:solidFill>
                          <a:effectLst/>
                          <a:latin typeface="+mn-lt"/>
                          <a:ea typeface="Aptos" panose="020B0004020202020204" pitchFamily="34" charset="0"/>
                          <a:cs typeface="Arial" panose="020B0604020202020204" pitchFamily="34" charset="0"/>
                        </a:rPr>
                        <a:t>Model</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fontAlgn="ctr">
                        <a:lnSpc>
                          <a:spcPct val="107000"/>
                        </a:lnSpc>
                        <a:spcAft>
                          <a:spcPts val="800"/>
                        </a:spcAft>
                      </a:pPr>
                      <a:r>
                        <a:rPr lang="en-US" sz="2000" b="1" i="0" u="none" strike="noStrike" kern="100">
                          <a:solidFill>
                            <a:srgbClr val="000000"/>
                          </a:solidFill>
                          <a:effectLst/>
                          <a:latin typeface="+mn-lt"/>
                          <a:ea typeface="Aptos" panose="020B0004020202020204" pitchFamily="34" charset="0"/>
                          <a:cs typeface="Arial" panose="020B0604020202020204" pitchFamily="34" charset="0"/>
                        </a:rPr>
                        <a:t>Parameters</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fontAlgn="ctr">
                        <a:lnSpc>
                          <a:spcPct val="107000"/>
                        </a:lnSpc>
                        <a:spcAft>
                          <a:spcPts val="800"/>
                        </a:spcAft>
                      </a:pPr>
                      <a:r>
                        <a:rPr lang="en-US" sz="2000" b="1" i="0" u="none" strike="noStrike" kern="100">
                          <a:solidFill>
                            <a:srgbClr val="000000"/>
                          </a:solidFill>
                          <a:effectLst/>
                          <a:latin typeface="+mn-lt"/>
                          <a:ea typeface="Aptos" panose="020B0004020202020204" pitchFamily="34" charset="0"/>
                          <a:cs typeface="Arial" panose="020B0604020202020204" pitchFamily="34" charset="0"/>
                        </a:rPr>
                        <a:t>Description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2797079"/>
                  </a:ext>
                </a:extLst>
              </a:tr>
              <a:tr h="746985">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BERT-Base</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110 million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Standard version of BERT for NLP tasks.</a:t>
                      </a: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9272592"/>
                  </a:ext>
                </a:extLst>
              </a:tr>
              <a:tr h="855863">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BERT-Large</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345 million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Larger version of BERT for more complex tasks.</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1722545"/>
                  </a:ext>
                </a:extLst>
              </a:tr>
              <a:tr h="855863">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GPT-2</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1.5 billion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OpenAI's second generation model, autoregressive.</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3880779"/>
                  </a:ext>
                </a:extLst>
              </a:tr>
              <a:tr h="855863">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GPT-3</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175 billion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Third generation, significantly larger and more capable.</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8600993"/>
                  </a:ext>
                </a:extLst>
              </a:tr>
              <a:tr h="855863">
                <a:tc>
                  <a:txBody>
                    <a:bodyPr/>
                    <a:lstStyle/>
                    <a:p>
                      <a:pPr marL="0" marR="0" algn="ctr" fontAlgn="ctr">
                        <a:lnSpc>
                          <a:spcPct val="107000"/>
                        </a:lnSpc>
                        <a:spcAft>
                          <a:spcPts val="800"/>
                        </a:spcAft>
                      </a:pPr>
                      <a:r>
                        <a:rPr lang="en-US" sz="2000" b="1" i="0" u="none" strike="noStrike" kern="100" dirty="0">
                          <a:effectLst/>
                          <a:latin typeface="+mn-lt"/>
                          <a:ea typeface="Aptos" panose="020B0004020202020204" pitchFamily="34" charset="0"/>
                          <a:cs typeface="Arial" panose="020B0604020202020204" pitchFamily="34" charset="0"/>
                        </a:rPr>
                        <a:t>GPT-4</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1.76 trillion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OpenAI's latest model, with improved capabilities.</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68800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0E22-D04C-BCF2-9DB8-FEF376738D5E}"/>
              </a:ext>
            </a:extLst>
          </p:cNvPr>
          <p:cNvSpPr>
            <a:spLocks noGrp="1"/>
          </p:cNvSpPr>
          <p:nvPr>
            <p:ph type="title"/>
          </p:nvPr>
        </p:nvSpPr>
        <p:spPr/>
        <p:txBody>
          <a:bodyPr/>
          <a:lstStyle/>
          <a:p>
            <a:r>
              <a:rPr lang="en-US" dirty="0"/>
              <a:t>Challenges of Foundation Models</a:t>
            </a:r>
          </a:p>
        </p:txBody>
      </p:sp>
      <p:sp>
        <p:nvSpPr>
          <p:cNvPr id="4" name="Rectangle 1">
            <a:extLst>
              <a:ext uri="{FF2B5EF4-FFF2-40B4-BE49-F238E27FC236}">
                <a16:creationId xmlns:a16="http://schemas.microsoft.com/office/drawing/2014/main" id="{956482EB-85D2-2B67-73A9-657641AAAD9C}"/>
              </a:ext>
            </a:extLst>
          </p:cNvPr>
          <p:cNvSpPr>
            <a:spLocks noGrp="1" noChangeArrowheads="1"/>
          </p:cNvSpPr>
          <p:nvPr>
            <p:ph idx="1"/>
          </p:nvPr>
        </p:nvSpPr>
        <p:spPr bwMode="auto">
          <a:xfrm>
            <a:off x="838200" y="2016136"/>
            <a:ext cx="1068940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Resource-Intensive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Training these models requires </a:t>
            </a:r>
            <a:r>
              <a:rPr kumimoji="0" lang="en-US" altLang="en-US" sz="1800" b="0" i="0" u="none" strike="noStrike" cap="none" normalizeH="0" baseline="0" dirty="0">
                <a:ln>
                  <a:noFill/>
                </a:ln>
                <a:solidFill>
                  <a:srgbClr val="C00000"/>
                </a:solidFill>
                <a:effectLst/>
                <a:latin typeface="Arial" panose="020B0604020202020204" pitchFamily="34" charset="0"/>
              </a:rPr>
              <a:t>enormous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C00000"/>
                </a:solidFill>
                <a:effectLst/>
                <a:latin typeface="Arial" panose="020B0604020202020204" pitchFamily="34" charset="0"/>
              </a:rPr>
              <a:t>computational resources</a:t>
            </a:r>
            <a:r>
              <a:rPr kumimoji="0" lang="en-US" altLang="en-US" sz="1800" b="0" i="0" u="none" strike="noStrike" cap="none" normalizeH="0" baseline="0" dirty="0">
                <a:ln>
                  <a:noFill/>
                </a:ln>
                <a:solidFill>
                  <a:schemeClr val="tx1"/>
                </a:solidFill>
                <a:effectLst/>
                <a:latin typeface="Arial" panose="020B0604020202020204" pitchFamily="34" charset="0"/>
              </a:rPr>
              <a:t>, specialized hardware, and massive datasets, making them accessible only to organizations with significant financial and technical resources (e.g., big tech companies).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Interpretability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These models are often referred to as </a:t>
            </a:r>
            <a:r>
              <a:rPr kumimoji="0" lang="en-US" altLang="en-US" sz="1800" i="0" u="none" strike="noStrike" cap="none" normalizeH="0" baseline="0" dirty="0">
                <a:ln>
                  <a:noFill/>
                </a:ln>
                <a:solidFill>
                  <a:srgbClr val="C00000"/>
                </a:solidFill>
                <a:effectLst/>
                <a:latin typeface="Arial" panose="020B0604020202020204" pitchFamily="34" charset="0"/>
              </a:rPr>
              <a:t>black boxes </a:t>
            </a:r>
            <a:r>
              <a:rPr kumimoji="0" lang="en-US" altLang="en-US" sz="1800" b="0" i="0" u="none" strike="noStrike" cap="none" normalizeH="0" baseline="0" dirty="0">
                <a:ln>
                  <a:noFill/>
                </a:ln>
                <a:solidFill>
                  <a:schemeClr val="tx1"/>
                </a:solidFill>
                <a:effectLst/>
                <a:latin typeface="Arial" panose="020B0604020202020204" pitchFamily="34" charset="0"/>
              </a:rPr>
              <a:t>due to their complexity, making it difficult to understand how they make certain decisions. This raises concerns around </a:t>
            </a:r>
            <a:r>
              <a:rPr kumimoji="0" lang="en-US" altLang="en-US" sz="1800" b="0" i="0" u="none" strike="noStrike" cap="none" normalizeH="0" baseline="0" dirty="0">
                <a:ln>
                  <a:noFill/>
                </a:ln>
                <a:solidFill>
                  <a:srgbClr val="C00000"/>
                </a:solidFill>
                <a:effectLst/>
                <a:latin typeface="Arial" panose="020B0604020202020204" pitchFamily="34" charset="0"/>
              </a:rPr>
              <a:t>trust</a:t>
            </a:r>
            <a:r>
              <a:rPr kumimoji="0" lang="en-US" altLang="en-US" sz="1800" b="0" i="0" u="none" strike="noStrike" cap="none" normalizeH="0" baseline="0" dirty="0">
                <a:ln>
                  <a:noFill/>
                </a:ln>
                <a:solidFill>
                  <a:schemeClr val="tx1"/>
                </a:solidFill>
                <a:effectLst/>
                <a:latin typeface="Arial" panose="020B0604020202020204" pitchFamily="34" charset="0"/>
              </a:rPr>
              <a:t>, transparency, and accountability in AI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Ethical Concerns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also concerns about the potential misuse of these models for generating </a:t>
            </a:r>
            <a:r>
              <a:rPr kumimoji="0" lang="en-US" altLang="en-US" sz="1800" b="0" i="0" u="none" strike="noStrike" cap="none" normalizeH="0" baseline="0" dirty="0">
                <a:ln>
                  <a:noFill/>
                </a:ln>
                <a:solidFill>
                  <a:srgbClr val="C00000"/>
                </a:solidFill>
                <a:effectLst/>
                <a:latin typeface="Arial" panose="020B0604020202020204" pitchFamily="34" charset="0"/>
              </a:rPr>
              <a:t>fake content</a:t>
            </a:r>
            <a:r>
              <a:rPr kumimoji="0" lang="en-US" altLang="en-US" sz="1800" b="0" i="0" u="none" strike="noStrike" cap="none" normalizeH="0" baseline="0" dirty="0">
                <a:ln>
                  <a:noFill/>
                </a:ln>
                <a:solidFill>
                  <a:schemeClr val="tx1"/>
                </a:solidFill>
                <a:effectLst/>
                <a:latin typeface="Arial" panose="020B0604020202020204" pitchFamily="34" charset="0"/>
              </a:rPr>
              <a:t>, misinformation, or other malicious activities.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9801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3FAF-2B63-BB23-A75D-609C21614D44}"/>
              </a:ext>
            </a:extLst>
          </p:cNvPr>
          <p:cNvSpPr>
            <a:spLocks noGrp="1"/>
          </p:cNvSpPr>
          <p:nvPr>
            <p:ph type="title"/>
          </p:nvPr>
        </p:nvSpPr>
        <p:spPr>
          <a:xfrm>
            <a:off x="595902" y="357012"/>
            <a:ext cx="8576744" cy="461665"/>
          </a:xfrm>
        </p:spPr>
        <p:txBody>
          <a:bodyPr/>
          <a:lstStyle/>
          <a:p>
            <a:r>
              <a:rPr lang="en-US" spc="-19" dirty="0"/>
              <a:t>Training</a:t>
            </a:r>
            <a:r>
              <a:rPr lang="en-US" spc="-124" dirty="0"/>
              <a:t> </a:t>
            </a:r>
            <a:r>
              <a:rPr lang="en-US" spc="-15" dirty="0"/>
              <a:t>Language</a:t>
            </a:r>
            <a:r>
              <a:rPr lang="en-US" spc="-120" dirty="0"/>
              <a:t> </a:t>
            </a:r>
            <a:r>
              <a:rPr lang="en-US" spc="-8" dirty="0"/>
              <a:t>Models</a:t>
            </a:r>
            <a:endParaRPr lang="en-US" dirty="0"/>
          </a:p>
        </p:txBody>
      </p:sp>
      <p:sp>
        <p:nvSpPr>
          <p:cNvPr id="3" name="Text Placeholder 2">
            <a:extLst>
              <a:ext uri="{FF2B5EF4-FFF2-40B4-BE49-F238E27FC236}">
                <a16:creationId xmlns:a16="http://schemas.microsoft.com/office/drawing/2014/main" id="{831C437C-CE0B-C7C3-5522-D646A3F01B66}"/>
              </a:ext>
            </a:extLst>
          </p:cNvPr>
          <p:cNvSpPr>
            <a:spLocks noGrp="1"/>
          </p:cNvSpPr>
          <p:nvPr>
            <p:ph type="body" idx="1"/>
          </p:nvPr>
        </p:nvSpPr>
        <p:spPr>
          <a:xfrm>
            <a:off x="236306" y="1187862"/>
            <a:ext cx="11517330" cy="4001095"/>
          </a:xfrm>
        </p:spPr>
        <p:txBody>
          <a:bodyPr/>
          <a:lstStyle/>
          <a:p>
            <a:pPr marL="0" indent="0">
              <a:buNone/>
            </a:pPr>
            <a:r>
              <a:rPr lang="en-US" dirty="0"/>
              <a:t>LLMs undergo a </a:t>
            </a:r>
            <a:r>
              <a:rPr lang="en-US" dirty="0">
                <a:solidFill>
                  <a:srgbClr val="C00000"/>
                </a:solidFill>
              </a:rPr>
              <a:t>two-stage </a:t>
            </a:r>
            <a:r>
              <a:rPr lang="en-US" dirty="0"/>
              <a:t>training process:</a:t>
            </a:r>
          </a:p>
          <a:p>
            <a:pPr marL="514350" indent="-514350">
              <a:buFont typeface="+mj-lt"/>
              <a:buAutoNum type="arabicPeriod"/>
            </a:pPr>
            <a:r>
              <a:rPr lang="en-US" b="1" dirty="0"/>
              <a:t>Pre-Training</a:t>
            </a:r>
            <a:r>
              <a:rPr lang="en-US" dirty="0"/>
              <a:t>: The model learns </a:t>
            </a:r>
            <a:r>
              <a:rPr lang="en-US" dirty="0">
                <a:solidFill>
                  <a:srgbClr val="C00000"/>
                </a:solidFill>
              </a:rPr>
              <a:t>general patterns </a:t>
            </a:r>
            <a:r>
              <a:rPr lang="en-US" dirty="0"/>
              <a:t>from a vast corpus of data. This phase helps the model encode generic linguistic features and knowledge which can be effectively </a:t>
            </a:r>
            <a:r>
              <a:rPr lang="en-US" dirty="0">
                <a:solidFill>
                  <a:srgbClr val="C00000"/>
                </a:solidFill>
              </a:rPr>
              <a:t>transferred </a:t>
            </a:r>
            <a:r>
              <a:rPr lang="en-US" dirty="0"/>
              <a:t>to the target applications</a:t>
            </a:r>
          </a:p>
          <a:p>
            <a:pPr marL="514350" indent="-514350">
              <a:buFont typeface="+mj-lt"/>
              <a:buAutoNum type="arabicPeriod"/>
            </a:pPr>
            <a:endParaRPr lang="en-US" dirty="0"/>
          </a:p>
          <a:p>
            <a:pPr marL="514350" indent="-514350">
              <a:buFont typeface="+mj-lt"/>
              <a:buAutoNum type="arabicPeriod"/>
            </a:pPr>
            <a:r>
              <a:rPr lang="en-US" b="1" dirty="0"/>
              <a:t>Fine-tuning</a:t>
            </a:r>
            <a:r>
              <a:rPr lang="en-US" dirty="0"/>
              <a:t>: The pre-trained model is fine-tuned on a smaller, </a:t>
            </a:r>
            <a:r>
              <a:rPr lang="en-US" dirty="0">
                <a:solidFill>
                  <a:srgbClr val="C00000"/>
                </a:solidFill>
              </a:rPr>
              <a:t>task-specific </a:t>
            </a:r>
            <a:r>
              <a:rPr lang="en-US" dirty="0"/>
              <a:t>dataset, </a:t>
            </a:r>
            <a:r>
              <a:rPr lang="en-US" dirty="0">
                <a:solidFill>
                  <a:srgbClr val="C00000"/>
                </a:solidFill>
              </a:rPr>
              <a:t>adjusting</a:t>
            </a:r>
            <a:r>
              <a:rPr lang="en-US" dirty="0"/>
              <a:t> its general knowledge to perform well on specific task (</a:t>
            </a:r>
            <a:r>
              <a:rPr lang="en-US" sz="28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downstream</a:t>
            </a:r>
            <a:r>
              <a:rPr lang="en-US" sz="2800" kern="100" dirty="0">
                <a:latin typeface="Aptos" panose="020B0004020202020204" pitchFamily="34" charset="0"/>
                <a:ea typeface="Aptos" panose="020B0004020202020204" pitchFamily="34" charset="0"/>
                <a:cs typeface="Times New Roman" panose="02020603050405020304" pitchFamily="18" charset="0"/>
              </a:rPr>
              <a:t> tasks</a:t>
            </a:r>
            <a:r>
              <a:rPr lang="en-US" dirty="0"/>
              <a:t>), improving its performance.  </a:t>
            </a:r>
          </a:p>
          <a:p>
            <a:endParaRPr lang="en-US" dirty="0"/>
          </a:p>
        </p:txBody>
      </p:sp>
      <p:pic>
        <p:nvPicPr>
          <p:cNvPr id="4" name="object 9">
            <a:extLst>
              <a:ext uri="{FF2B5EF4-FFF2-40B4-BE49-F238E27FC236}">
                <a16:creationId xmlns:a16="http://schemas.microsoft.com/office/drawing/2014/main" id="{C92C4863-8B2D-97AA-DE14-7AE1B08A2E79}"/>
              </a:ext>
            </a:extLst>
          </p:cNvPr>
          <p:cNvPicPr/>
          <p:nvPr/>
        </p:nvPicPr>
        <p:blipFill>
          <a:blip r:embed="rId2" cstate="print"/>
          <a:stretch>
            <a:fillRect/>
          </a:stretch>
        </p:blipFill>
        <p:spPr>
          <a:xfrm>
            <a:off x="4441477" y="4824406"/>
            <a:ext cx="6791744" cy="1896947"/>
          </a:xfrm>
          <a:prstGeom prst="rect">
            <a:avLst/>
          </a:prstGeom>
        </p:spPr>
      </p:pic>
    </p:spTree>
    <p:extLst>
      <p:ext uri="{BB962C8B-B14F-4D97-AF65-F5344CB8AC3E}">
        <p14:creationId xmlns:p14="http://schemas.microsoft.com/office/powerpoint/2010/main" val="1245784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FD32-7F73-2ABA-002D-FC39ECB07CEA}"/>
              </a:ext>
            </a:extLst>
          </p:cNvPr>
          <p:cNvSpPr>
            <a:spLocks noGrp="1"/>
          </p:cNvSpPr>
          <p:nvPr>
            <p:ph type="title"/>
          </p:nvPr>
        </p:nvSpPr>
        <p:spPr/>
        <p:txBody>
          <a:bodyPr/>
          <a:lstStyle/>
          <a:p>
            <a:r>
              <a:rPr lang="en-US" dirty="0"/>
              <a:t>Data for Pretraining LLM</a:t>
            </a:r>
          </a:p>
        </p:txBody>
      </p:sp>
      <p:sp>
        <p:nvSpPr>
          <p:cNvPr id="3" name="Content Placeholder 2">
            <a:extLst>
              <a:ext uri="{FF2B5EF4-FFF2-40B4-BE49-F238E27FC236}">
                <a16:creationId xmlns:a16="http://schemas.microsoft.com/office/drawing/2014/main" id="{80BCEF3B-AAAC-3992-BB47-A53F5DC41A3F}"/>
              </a:ext>
            </a:extLst>
          </p:cNvPr>
          <p:cNvSpPr>
            <a:spLocks noGrp="1"/>
          </p:cNvSpPr>
          <p:nvPr>
            <p:ph idx="1"/>
          </p:nvPr>
        </p:nvSpPr>
        <p:spPr/>
        <p:txBody>
          <a:bodyPr/>
          <a:lstStyle/>
          <a:p>
            <a:r>
              <a:rPr lang="en-US" dirty="0"/>
              <a:t>LLM needs </a:t>
            </a:r>
            <a:r>
              <a:rPr lang="en-US" dirty="0">
                <a:solidFill>
                  <a:srgbClr val="C00000"/>
                </a:solidFill>
              </a:rPr>
              <a:t>huge data </a:t>
            </a:r>
            <a:r>
              <a:rPr lang="en-US" dirty="0"/>
              <a:t>for pre-training</a:t>
            </a:r>
          </a:p>
          <a:p>
            <a:r>
              <a:rPr lang="en-US" dirty="0">
                <a:solidFill>
                  <a:srgbClr val="C00000"/>
                </a:solidFill>
              </a:rPr>
              <a:t>Labeled</a:t>
            </a:r>
            <a:r>
              <a:rPr lang="en-US" dirty="0"/>
              <a:t> data is very </a:t>
            </a:r>
            <a:r>
              <a:rPr lang="en-US" dirty="0">
                <a:solidFill>
                  <a:srgbClr val="C00000"/>
                </a:solidFill>
              </a:rPr>
              <a:t>limited</a:t>
            </a:r>
            <a:r>
              <a:rPr lang="en-US" dirty="0"/>
              <a:t> </a:t>
            </a:r>
          </a:p>
          <a:p>
            <a:r>
              <a:rPr lang="en-US" dirty="0"/>
              <a:t>Annotating data can be </a:t>
            </a:r>
            <a:r>
              <a:rPr lang="en-US" dirty="0">
                <a:solidFill>
                  <a:srgbClr val="C00000"/>
                </a:solidFill>
              </a:rPr>
              <a:t>expensive</a:t>
            </a:r>
          </a:p>
          <a:p>
            <a:endParaRPr lang="en-US" dirty="0"/>
          </a:p>
          <a:p>
            <a:pPr marL="0" indent="0">
              <a:buNone/>
            </a:pPr>
            <a:r>
              <a:rPr lang="en-US" dirty="0"/>
              <a:t>Solution: </a:t>
            </a:r>
            <a:r>
              <a:rPr lang="en-US" b="1" dirty="0"/>
              <a:t>Self-supervised Learning </a:t>
            </a:r>
            <a:endParaRPr lang="en-US" dirty="0"/>
          </a:p>
          <a:p>
            <a:pPr marL="0" indent="0">
              <a:buNone/>
            </a:pPr>
            <a:r>
              <a:rPr lang="en-US" dirty="0"/>
              <a:t>In self-supervised learning, the </a:t>
            </a:r>
            <a:r>
              <a:rPr lang="en-US" dirty="0">
                <a:solidFill>
                  <a:srgbClr val="C00000"/>
                </a:solidFill>
              </a:rPr>
              <a:t>labels are derived from the data itself</a:t>
            </a:r>
            <a:r>
              <a:rPr lang="en-US" dirty="0"/>
              <a:t>, rather than relying on manually labeled data. </a:t>
            </a:r>
          </a:p>
          <a:p>
            <a:pPr marL="0" indent="0">
              <a:buNone/>
            </a:pPr>
            <a:endParaRPr lang="en-US" dirty="0"/>
          </a:p>
          <a:p>
            <a:pPr marL="0" indent="0">
              <a:buNone/>
            </a:pPr>
            <a:r>
              <a:rPr lang="en-US" b="1" dirty="0"/>
              <a:t>Unlabeled data</a:t>
            </a:r>
            <a:r>
              <a:rPr lang="en-US" dirty="0"/>
              <a:t>: Capital of France is Paris</a:t>
            </a:r>
          </a:p>
          <a:p>
            <a:pPr marL="0" indent="0">
              <a:buNone/>
            </a:pPr>
            <a:r>
              <a:rPr lang="en-US" b="1" dirty="0"/>
              <a:t>Labeled data</a:t>
            </a:r>
            <a:r>
              <a:rPr lang="en-US" dirty="0"/>
              <a:t>: Capital of France is […] , Label = Paris</a:t>
            </a:r>
          </a:p>
          <a:p>
            <a:pPr marL="0" indent="0">
              <a:buNone/>
            </a:pPr>
            <a:endParaRPr lang="en-US"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D28528CA-C7B9-E63D-C850-7EB064C2906E}"/>
              </a:ext>
            </a:extLst>
          </p:cNvPr>
          <p:cNvPicPr>
            <a:picLocks noChangeAspect="1"/>
          </p:cNvPicPr>
          <p:nvPr/>
        </p:nvPicPr>
        <p:blipFill>
          <a:blip r:embed="rId2"/>
          <a:stretch>
            <a:fillRect/>
          </a:stretch>
        </p:blipFill>
        <p:spPr>
          <a:xfrm>
            <a:off x="6579476" y="1825625"/>
            <a:ext cx="5521025" cy="2396913"/>
          </a:xfrm>
          <a:prstGeom prst="rect">
            <a:avLst/>
          </a:prstGeom>
        </p:spPr>
      </p:pic>
    </p:spTree>
    <p:extLst>
      <p:ext uri="{BB962C8B-B14F-4D97-AF65-F5344CB8AC3E}">
        <p14:creationId xmlns:p14="http://schemas.microsoft.com/office/powerpoint/2010/main" val="274071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F5D5-0299-5823-18FB-4553F804384B}"/>
              </a:ext>
            </a:extLst>
          </p:cNvPr>
          <p:cNvSpPr>
            <a:spLocks noGrp="1"/>
          </p:cNvSpPr>
          <p:nvPr>
            <p:ph type="title"/>
          </p:nvPr>
        </p:nvSpPr>
        <p:spPr>
          <a:xfrm>
            <a:off x="698644" y="418657"/>
            <a:ext cx="8206874" cy="461665"/>
          </a:xfrm>
        </p:spPr>
        <p:txBody>
          <a:bodyPr/>
          <a:lstStyle/>
          <a:p>
            <a:r>
              <a:rPr lang="en-US" dirty="0"/>
              <a:t>Self-supervised Learning</a:t>
            </a:r>
          </a:p>
        </p:txBody>
      </p:sp>
      <p:sp>
        <p:nvSpPr>
          <p:cNvPr id="3" name="Text Placeholder 2">
            <a:extLst>
              <a:ext uri="{FF2B5EF4-FFF2-40B4-BE49-F238E27FC236}">
                <a16:creationId xmlns:a16="http://schemas.microsoft.com/office/drawing/2014/main" id="{1F805784-8056-C8F9-2B87-BEB67A4975F7}"/>
              </a:ext>
            </a:extLst>
          </p:cNvPr>
          <p:cNvSpPr>
            <a:spLocks noGrp="1"/>
          </p:cNvSpPr>
          <p:nvPr>
            <p:ph type="body" idx="1"/>
          </p:nvPr>
        </p:nvSpPr>
        <p:spPr>
          <a:xfrm>
            <a:off x="472610" y="1187862"/>
            <a:ext cx="11719389" cy="2462213"/>
          </a:xfrm>
        </p:spPr>
        <p:txBody>
          <a:bodyPr/>
          <a:lstStyle/>
          <a:p>
            <a:pPr marL="342900" indent="-342900"/>
            <a:r>
              <a:rPr lang="en-US" dirty="0"/>
              <a:t>LLMs can be trained on </a:t>
            </a:r>
            <a:r>
              <a:rPr lang="en-US" dirty="0">
                <a:solidFill>
                  <a:srgbClr val="C00000"/>
                </a:solidFill>
              </a:rPr>
              <a:t>massive unlabeled </a:t>
            </a:r>
            <a:r>
              <a:rPr lang="en-US" dirty="0"/>
              <a:t>datasets that contain billions of words.  </a:t>
            </a:r>
          </a:p>
          <a:p>
            <a:pPr marL="342900" indent="-342900"/>
            <a:r>
              <a:rPr lang="en-US" dirty="0"/>
              <a:t>LLMs can learn </a:t>
            </a:r>
            <a:r>
              <a:rPr lang="en-US" dirty="0">
                <a:solidFill>
                  <a:srgbClr val="C00000"/>
                </a:solidFill>
              </a:rPr>
              <a:t>general</a:t>
            </a:r>
            <a:r>
              <a:rPr lang="en-US" dirty="0"/>
              <a:t> representations of language that are </a:t>
            </a:r>
            <a:r>
              <a:rPr lang="en-US" dirty="0">
                <a:solidFill>
                  <a:srgbClr val="C00000"/>
                </a:solidFill>
              </a:rPr>
              <a:t>not tied </a:t>
            </a:r>
            <a:r>
              <a:rPr lang="en-US" dirty="0"/>
              <a:t>to any specific task</a:t>
            </a:r>
          </a:p>
          <a:p>
            <a:pPr marL="342900" indent="-342900"/>
            <a:r>
              <a:rPr lang="en-US" dirty="0"/>
              <a:t>SSL provides better robustness compared to traditional supervised methods. Since LLMs trained with SSL learn from large amounts of </a:t>
            </a:r>
            <a:r>
              <a:rPr lang="en-US" dirty="0">
                <a:solidFill>
                  <a:srgbClr val="C00000"/>
                </a:solidFill>
              </a:rPr>
              <a:t>unstructured</a:t>
            </a:r>
            <a:r>
              <a:rPr lang="en-US" dirty="0"/>
              <a:t> data, they generalize well across various tasks</a:t>
            </a:r>
          </a:p>
          <a:p>
            <a:pPr marL="342900" indent="-342900"/>
            <a:endParaRPr lang="en-US" dirty="0"/>
          </a:p>
          <a:p>
            <a:pPr marL="342900" indent="-342900"/>
            <a:endParaRPr lang="en-US" dirty="0"/>
          </a:p>
          <a:p>
            <a:pPr marL="342900" indent="-342900"/>
            <a:endParaRPr lang="en-US" dirty="0"/>
          </a:p>
        </p:txBody>
      </p:sp>
      <p:pic>
        <p:nvPicPr>
          <p:cNvPr id="5" name="Picture 4">
            <a:extLst>
              <a:ext uri="{FF2B5EF4-FFF2-40B4-BE49-F238E27FC236}">
                <a16:creationId xmlns:a16="http://schemas.microsoft.com/office/drawing/2014/main" id="{84181413-87C8-8FFD-49BC-9B7BD9459C33}"/>
              </a:ext>
            </a:extLst>
          </p:cNvPr>
          <p:cNvPicPr>
            <a:picLocks noChangeAspect="1"/>
          </p:cNvPicPr>
          <p:nvPr/>
        </p:nvPicPr>
        <p:blipFill>
          <a:blip r:embed="rId2"/>
          <a:stretch>
            <a:fillRect/>
          </a:stretch>
        </p:blipFill>
        <p:spPr>
          <a:xfrm>
            <a:off x="3577458" y="4246416"/>
            <a:ext cx="4862349" cy="2466666"/>
          </a:xfrm>
          <a:prstGeom prst="rect">
            <a:avLst/>
          </a:prstGeom>
        </p:spPr>
      </p:pic>
    </p:spTree>
    <p:extLst>
      <p:ext uri="{BB962C8B-B14F-4D97-AF65-F5344CB8AC3E}">
        <p14:creationId xmlns:p14="http://schemas.microsoft.com/office/powerpoint/2010/main" val="1934789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328B-DC38-7953-D5CD-AACB1BC2FBF8}"/>
              </a:ext>
            </a:extLst>
          </p:cNvPr>
          <p:cNvSpPr>
            <a:spLocks noGrp="1"/>
          </p:cNvSpPr>
          <p:nvPr>
            <p:ph type="title"/>
          </p:nvPr>
        </p:nvSpPr>
        <p:spPr>
          <a:xfrm>
            <a:off x="806312" y="512251"/>
            <a:ext cx="10230056" cy="1054298"/>
          </a:xfrm>
        </p:spPr>
        <p:txBody>
          <a:bodyPr/>
          <a:lstStyle/>
          <a:p>
            <a:r>
              <a:rPr lang="en-US" dirty="0"/>
              <a:t>Self-supervised</a:t>
            </a:r>
            <a:r>
              <a:rPr lang="en-US" sz="1800" b="1" dirty="0">
                <a:latin typeface="Aptos" panose="020B0004020202020204" pitchFamily="34" charset="0"/>
                <a:ea typeface="Aptos" panose="020B0004020202020204" pitchFamily="34" charset="0"/>
                <a:cs typeface="Arial" panose="020B0604020202020204" pitchFamily="34" charset="0"/>
              </a:rPr>
              <a:t> </a:t>
            </a:r>
            <a:r>
              <a:rPr lang="en-US" dirty="0"/>
              <a:t>Pre-training - CLM</a:t>
            </a:r>
          </a:p>
        </p:txBody>
      </p:sp>
      <p:sp>
        <p:nvSpPr>
          <p:cNvPr id="3" name="Text Placeholder 2">
            <a:extLst>
              <a:ext uri="{FF2B5EF4-FFF2-40B4-BE49-F238E27FC236}">
                <a16:creationId xmlns:a16="http://schemas.microsoft.com/office/drawing/2014/main" id="{DD42E4AD-8421-9B0E-31FB-638A1FDABAA4}"/>
              </a:ext>
            </a:extLst>
          </p:cNvPr>
          <p:cNvSpPr>
            <a:spLocks noGrp="1"/>
          </p:cNvSpPr>
          <p:nvPr>
            <p:ph type="body" idx="1"/>
          </p:nvPr>
        </p:nvSpPr>
        <p:spPr>
          <a:xfrm>
            <a:off x="450350" y="1736801"/>
            <a:ext cx="11537879" cy="4083041"/>
          </a:xfrm>
        </p:spPr>
        <p:txBody>
          <a:bodyPr/>
          <a:lstStyle/>
          <a:p>
            <a:pPr marL="457200" lvl="1" indent="0">
              <a:lnSpc>
                <a:spcPct val="107000"/>
              </a:lnSpc>
              <a:spcBef>
                <a:spcPts val="0"/>
              </a:spcBef>
              <a:spcAft>
                <a:spcPts val="800"/>
              </a:spcAft>
              <a:buSzPts val="1000"/>
              <a:buNone/>
              <a:tabLst>
                <a:tab pos="914400" algn="l"/>
              </a:tabLst>
            </a:pPr>
            <a:r>
              <a:rPr lang="en-US" b="1" kern="100" dirty="0">
                <a:effectLst/>
                <a:ea typeface="Aptos" panose="020B0004020202020204" pitchFamily="34" charset="0"/>
                <a:cs typeface="Times New Roman" panose="02020603050405020304" pitchFamily="18" charset="0"/>
              </a:rPr>
              <a:t>Causal Language Modeling (CLM)</a:t>
            </a:r>
            <a:r>
              <a:rPr lang="en-US" kern="100" dirty="0">
                <a:effectLst/>
                <a:ea typeface="Aptos" panose="020B0004020202020204" pitchFamily="34" charset="0"/>
                <a:cs typeface="Times New Roman" panose="02020603050405020304" pitchFamily="18" charset="0"/>
              </a:rPr>
              <a:t>: </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Used in models like GPT and other </a:t>
            </a:r>
            <a:r>
              <a:rPr lang="en-US" kern="100" dirty="0">
                <a:solidFill>
                  <a:srgbClr val="C00000"/>
                </a:solidFill>
                <a:effectLst/>
                <a:ea typeface="Aptos" panose="020B0004020202020204" pitchFamily="34" charset="0"/>
                <a:cs typeface="Times New Roman" panose="02020603050405020304" pitchFamily="18" charset="0"/>
              </a:rPr>
              <a:t>autoregressive</a:t>
            </a:r>
            <a:r>
              <a:rPr lang="en-US" kern="100" dirty="0">
                <a:effectLst/>
                <a:ea typeface="Aptos" panose="020B0004020202020204" pitchFamily="34" charset="0"/>
                <a:cs typeface="Times New Roman" panose="02020603050405020304" pitchFamily="18" charset="0"/>
              </a:rPr>
              <a:t> models, where the model is trained to </a:t>
            </a:r>
            <a:r>
              <a:rPr lang="en-US" kern="100" dirty="0">
                <a:solidFill>
                  <a:srgbClr val="C00000"/>
                </a:solidFill>
                <a:effectLst/>
                <a:ea typeface="Aptos" panose="020B0004020202020204" pitchFamily="34" charset="0"/>
                <a:cs typeface="Times New Roman" panose="02020603050405020304" pitchFamily="18" charset="0"/>
              </a:rPr>
              <a:t>predict the next word </a:t>
            </a:r>
            <a:r>
              <a:rPr lang="en-US" kern="100" dirty="0">
                <a:effectLst/>
                <a:ea typeface="Aptos" panose="020B0004020202020204" pitchFamily="34" charset="0"/>
                <a:cs typeface="Times New Roman" panose="02020603050405020304" pitchFamily="18" charset="0"/>
              </a:rPr>
              <a:t>in a sequence, given the </a:t>
            </a:r>
            <a:r>
              <a:rPr lang="en-US" kern="100" dirty="0">
                <a:solidFill>
                  <a:srgbClr val="C00000"/>
                </a:solidFill>
                <a:effectLst/>
                <a:ea typeface="Aptos" panose="020B0004020202020204" pitchFamily="34" charset="0"/>
                <a:cs typeface="Times New Roman" panose="02020603050405020304" pitchFamily="18" charset="0"/>
              </a:rPr>
              <a:t>previous words</a:t>
            </a:r>
            <a:r>
              <a:rPr lang="en-US" kern="100" dirty="0">
                <a:effectLst/>
                <a:ea typeface="Aptos" panose="020B0004020202020204" pitchFamily="34" charset="0"/>
                <a:cs typeface="Times New Roman" panose="02020603050405020304" pitchFamily="18" charset="0"/>
              </a:rPr>
              <a:t>.</a:t>
            </a:r>
          </a:p>
          <a:p>
            <a:pPr marL="457200" lvl="1" indent="0">
              <a:lnSpc>
                <a:spcPct val="107000"/>
              </a:lnSpc>
              <a:spcBef>
                <a:spcPts val="0"/>
              </a:spcBef>
              <a:spcAft>
                <a:spcPts val="800"/>
              </a:spcAft>
              <a:buSzPts val="1000"/>
              <a:buNone/>
              <a:tabLst>
                <a:tab pos="914400" algn="l"/>
              </a:tabLst>
            </a:pPr>
            <a:endParaRPr lang="en-US" kern="100" dirty="0">
              <a:ea typeface="Aptos" panose="020B0004020202020204" pitchFamily="34" charset="0"/>
              <a:cs typeface="Times New Roman" panose="02020603050405020304" pitchFamily="18" charset="0"/>
            </a:endParaRP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If the training sentence is: "The dog chased the ball.“</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The model learns to predict each word </a:t>
            </a:r>
            <a:r>
              <a:rPr lang="en-US" kern="100" dirty="0">
                <a:solidFill>
                  <a:srgbClr val="C00000"/>
                </a:solidFill>
                <a:effectLst/>
                <a:ea typeface="Aptos" panose="020B0004020202020204" pitchFamily="34" charset="0"/>
                <a:cs typeface="Times New Roman" panose="02020603050405020304" pitchFamily="18" charset="0"/>
              </a:rPr>
              <a:t>one by one</a:t>
            </a:r>
            <a:r>
              <a:rPr lang="en-US" kern="100" dirty="0">
                <a:effectLst/>
                <a:ea typeface="Aptos" panose="020B0004020202020204" pitchFamily="34" charset="0"/>
                <a:cs typeface="Times New Roman" panose="02020603050405020304" pitchFamily="18" charset="0"/>
              </a:rPr>
              <a:t>:</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"dog" given "The.“</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"chased" given "The dog.“</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"the" given "The dog chased.“</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"ball" given "The dog chased the."</a:t>
            </a: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pPr marL="74295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kern="100" dirty="0">
              <a:effectLst/>
              <a:ea typeface="Aptos" panose="020B0004020202020204" pitchFamily="34"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2113000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328B-DC38-7953-D5CD-AACB1BC2FBF8}"/>
              </a:ext>
            </a:extLst>
          </p:cNvPr>
          <p:cNvSpPr>
            <a:spLocks noGrp="1"/>
          </p:cNvSpPr>
          <p:nvPr>
            <p:ph type="title"/>
          </p:nvPr>
        </p:nvSpPr>
        <p:spPr>
          <a:xfrm>
            <a:off x="806312" y="512251"/>
            <a:ext cx="10230056" cy="1054298"/>
          </a:xfrm>
        </p:spPr>
        <p:txBody>
          <a:bodyPr/>
          <a:lstStyle/>
          <a:p>
            <a:r>
              <a:rPr lang="en-US" dirty="0"/>
              <a:t>Self-supervised</a:t>
            </a:r>
            <a:r>
              <a:rPr lang="en-US" sz="1800" b="1" dirty="0">
                <a:latin typeface="Aptos" panose="020B0004020202020204" pitchFamily="34" charset="0"/>
                <a:ea typeface="Aptos" panose="020B0004020202020204" pitchFamily="34" charset="0"/>
                <a:cs typeface="Arial" panose="020B0604020202020204" pitchFamily="34" charset="0"/>
              </a:rPr>
              <a:t> </a:t>
            </a:r>
            <a:r>
              <a:rPr lang="en-US" dirty="0"/>
              <a:t>Pre-training - MLM</a:t>
            </a:r>
          </a:p>
        </p:txBody>
      </p:sp>
      <p:sp>
        <p:nvSpPr>
          <p:cNvPr id="3" name="Text Placeholder 2">
            <a:extLst>
              <a:ext uri="{FF2B5EF4-FFF2-40B4-BE49-F238E27FC236}">
                <a16:creationId xmlns:a16="http://schemas.microsoft.com/office/drawing/2014/main" id="{DD42E4AD-8421-9B0E-31FB-638A1FDABAA4}"/>
              </a:ext>
            </a:extLst>
          </p:cNvPr>
          <p:cNvSpPr>
            <a:spLocks noGrp="1"/>
          </p:cNvSpPr>
          <p:nvPr>
            <p:ph type="body" idx="1"/>
          </p:nvPr>
        </p:nvSpPr>
        <p:spPr>
          <a:xfrm>
            <a:off x="327060" y="1716252"/>
            <a:ext cx="11786171" cy="4083041"/>
          </a:xfrm>
        </p:spPr>
        <p:txBody>
          <a:bodyPr/>
          <a:lstStyle/>
          <a:p>
            <a:pPr marL="457200" lvl="1" indent="0">
              <a:lnSpc>
                <a:spcPct val="107000"/>
              </a:lnSpc>
              <a:spcBef>
                <a:spcPts val="0"/>
              </a:spcBef>
              <a:spcAft>
                <a:spcPts val="800"/>
              </a:spcAft>
              <a:buSzPts val="1000"/>
              <a:buNone/>
              <a:tabLst>
                <a:tab pos="914400" algn="l"/>
              </a:tabLst>
            </a:pPr>
            <a:r>
              <a:rPr lang="en-US" b="1" kern="100" dirty="0">
                <a:effectLst/>
                <a:ea typeface="Aptos" panose="020B0004020202020204" pitchFamily="34" charset="0"/>
                <a:cs typeface="Times New Roman" panose="02020603050405020304" pitchFamily="18" charset="0"/>
              </a:rPr>
              <a:t>Masked Language Modeling (MLM)</a:t>
            </a:r>
            <a:r>
              <a:rPr lang="en-US" kern="100" dirty="0">
                <a:effectLst/>
                <a:ea typeface="Aptos" panose="020B0004020202020204" pitchFamily="34" charset="0"/>
                <a:cs typeface="Times New Roman" panose="02020603050405020304" pitchFamily="18" charset="0"/>
              </a:rPr>
              <a:t>: </a:t>
            </a:r>
          </a:p>
          <a:p>
            <a:pPr lvl="1">
              <a:lnSpc>
                <a:spcPct val="107000"/>
              </a:lnSpc>
              <a:spcBef>
                <a:spcPts val="0"/>
              </a:spcBef>
              <a:spcAft>
                <a:spcPts val="800"/>
              </a:spcAft>
              <a:buSzPts val="1000"/>
              <a:tabLst>
                <a:tab pos="914400" algn="l"/>
              </a:tabLst>
            </a:pPr>
            <a:r>
              <a:rPr lang="en-US" kern="100" dirty="0">
                <a:effectLst/>
                <a:ea typeface="Aptos" panose="020B0004020202020204" pitchFamily="34" charset="0"/>
                <a:cs typeface="Times New Roman" panose="02020603050405020304" pitchFamily="18" charset="0"/>
              </a:rPr>
              <a:t>Used in models like BERT, where </a:t>
            </a:r>
            <a:r>
              <a:rPr lang="en-US" kern="100" dirty="0">
                <a:solidFill>
                  <a:srgbClr val="C00000"/>
                </a:solidFill>
                <a:effectLst/>
                <a:ea typeface="Aptos" panose="020B0004020202020204" pitchFamily="34" charset="0"/>
                <a:cs typeface="Times New Roman" panose="02020603050405020304" pitchFamily="18" charset="0"/>
              </a:rPr>
              <a:t>random</a:t>
            </a:r>
            <a:r>
              <a:rPr lang="en-US" kern="100" dirty="0">
                <a:effectLst/>
                <a:ea typeface="Aptos" panose="020B0004020202020204" pitchFamily="34" charset="0"/>
                <a:cs typeface="Times New Roman" panose="02020603050405020304" pitchFamily="18" charset="0"/>
              </a:rPr>
              <a:t> words in a sentence are </a:t>
            </a:r>
            <a:r>
              <a:rPr lang="en-US" kern="100" dirty="0">
                <a:solidFill>
                  <a:srgbClr val="C00000"/>
                </a:solidFill>
                <a:effectLst/>
                <a:ea typeface="Aptos" panose="020B0004020202020204" pitchFamily="34" charset="0"/>
                <a:cs typeface="Times New Roman" panose="02020603050405020304" pitchFamily="18" charset="0"/>
              </a:rPr>
              <a:t>masked</a:t>
            </a:r>
            <a:r>
              <a:rPr lang="en-US" kern="100" dirty="0">
                <a:effectLst/>
                <a:ea typeface="Aptos" panose="020B0004020202020204" pitchFamily="34" charset="0"/>
                <a:cs typeface="Times New Roman" panose="02020603050405020304" pitchFamily="18" charset="0"/>
              </a:rPr>
              <a:t>, and the model is trained to predict these masked words.</a:t>
            </a:r>
          </a:p>
          <a:p>
            <a:pPr lvl="1">
              <a:lnSpc>
                <a:spcPct val="107000"/>
              </a:lnSpc>
              <a:spcBef>
                <a:spcPts val="0"/>
              </a:spcBef>
              <a:spcAft>
                <a:spcPts val="800"/>
              </a:spcAft>
              <a:buSzPts val="1000"/>
              <a:tabLst>
                <a:tab pos="914400" algn="l"/>
              </a:tabLst>
            </a:pPr>
            <a:r>
              <a:rPr kumimoji="0" lang="en-US" altLang="en-US" b="0" i="0" u="none" strike="noStrike" cap="none" normalizeH="0" baseline="0" dirty="0">
                <a:ln>
                  <a:noFill/>
                </a:ln>
                <a:solidFill>
                  <a:schemeClr val="tx1"/>
                </a:solidFill>
                <a:effectLst/>
                <a:cs typeface="Arial" panose="020B0604020202020204" pitchFamily="34" charset="0"/>
              </a:rPr>
              <a:t>Typically, around </a:t>
            </a:r>
            <a:r>
              <a:rPr kumimoji="0" lang="en-US" altLang="en-US" b="0" i="0" u="none" strike="noStrike" cap="none" normalizeH="0" baseline="0" dirty="0">
                <a:ln>
                  <a:noFill/>
                </a:ln>
                <a:solidFill>
                  <a:srgbClr val="C00000"/>
                </a:solidFill>
                <a:effectLst/>
                <a:cs typeface="Arial" panose="020B0604020202020204" pitchFamily="34" charset="0"/>
              </a:rPr>
              <a:t>15%</a:t>
            </a:r>
            <a:r>
              <a:rPr kumimoji="0" lang="en-US" altLang="en-US" b="0" i="0" u="none" strike="noStrike" cap="none" normalizeH="0" baseline="0" dirty="0">
                <a:ln>
                  <a:noFill/>
                </a:ln>
                <a:solidFill>
                  <a:schemeClr val="tx1"/>
                </a:solidFill>
                <a:effectLst/>
                <a:cs typeface="Arial" panose="020B0604020202020204" pitchFamily="34" charset="0"/>
              </a:rPr>
              <a:t> of the tokens in a sequence are </a:t>
            </a:r>
            <a:r>
              <a:rPr kumimoji="0" lang="en-US" altLang="en-US" b="0" i="0" u="none" strike="noStrike" cap="none" normalizeH="0" baseline="0" dirty="0">
                <a:ln>
                  <a:noFill/>
                </a:ln>
                <a:solidFill>
                  <a:srgbClr val="C00000"/>
                </a:solidFill>
                <a:effectLst/>
                <a:cs typeface="Arial" panose="020B0604020202020204" pitchFamily="34" charset="0"/>
              </a:rPr>
              <a:t>masked</a:t>
            </a:r>
            <a:r>
              <a:rPr kumimoji="0" lang="en-US" altLang="en-US" b="0" i="0" u="none" strike="noStrike" cap="none" normalizeH="0" baseline="0" dirty="0">
                <a:ln>
                  <a:noFill/>
                </a:ln>
                <a:solidFill>
                  <a:schemeClr val="tx1"/>
                </a:solidFill>
                <a:effectLst/>
                <a:cs typeface="Arial" panose="020B0604020202020204" pitchFamily="34" charset="0"/>
              </a:rPr>
              <a:t>.</a:t>
            </a:r>
          </a:p>
          <a:p>
            <a:pPr lvl="1">
              <a:lnSpc>
                <a:spcPct val="107000"/>
              </a:lnSpc>
              <a:spcBef>
                <a:spcPts val="0"/>
              </a:spcBef>
              <a:spcAft>
                <a:spcPts val="800"/>
              </a:spcAft>
              <a:buSzPts val="1000"/>
              <a:tabLst>
                <a:tab pos="914400" algn="l"/>
              </a:tabLst>
            </a:pPr>
            <a:endParaRPr kumimoji="0" lang="en-US" altLang="en-US" b="1" i="0" u="none" strike="noStrike" cap="none" normalizeH="0" baseline="0" dirty="0">
              <a:ln>
                <a:noFill/>
              </a:ln>
              <a:solidFill>
                <a:schemeClr val="tx1"/>
              </a:solidFill>
              <a:effectLst/>
              <a:cs typeface="Arial" panose="020B0604020202020204" pitchFamily="34" charset="0"/>
            </a:endParaRP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pPr marL="266700" indent="-257175">
              <a:spcBef>
                <a:spcPts val="559"/>
              </a:spcBef>
              <a:buClr>
                <a:srgbClr val="8C1515"/>
              </a:buClr>
              <a:buFont typeface="Times New Roman"/>
              <a:buChar char="•"/>
              <a:tabLst>
                <a:tab pos="266224" algn="l"/>
                <a:tab pos="266700" algn="l"/>
                <a:tab pos="1049179" algn="l"/>
              </a:tabLst>
            </a:pPr>
            <a:r>
              <a:rPr lang="en-US" sz="2400" dirty="0">
                <a:cs typeface="Calibri"/>
              </a:rPr>
              <a:t>I put</a:t>
            </a:r>
            <a:r>
              <a:rPr lang="en-US" sz="2400" u="heavy" dirty="0">
                <a:uFill>
                  <a:solidFill>
                    <a:srgbClr val="000000"/>
                  </a:solidFill>
                </a:uFill>
                <a:cs typeface="Times New Roman"/>
              </a:rPr>
              <a:t>	</a:t>
            </a:r>
            <a:r>
              <a:rPr lang="en-US" sz="2400" spc="-4" dirty="0">
                <a:cs typeface="Calibri"/>
              </a:rPr>
              <a:t>fork</a:t>
            </a:r>
            <a:r>
              <a:rPr lang="en-US" sz="2400" spc="4" dirty="0">
                <a:cs typeface="Calibri"/>
              </a:rPr>
              <a:t> </a:t>
            </a:r>
            <a:r>
              <a:rPr lang="en-US" sz="2400" spc="-4" dirty="0">
                <a:cs typeface="Calibri"/>
              </a:rPr>
              <a:t>down</a:t>
            </a:r>
            <a:r>
              <a:rPr lang="en-US" sz="2400" dirty="0">
                <a:cs typeface="Calibri"/>
              </a:rPr>
              <a:t> </a:t>
            </a:r>
            <a:r>
              <a:rPr lang="en-US" sz="2400" spc="-4" dirty="0">
                <a:cs typeface="Calibri"/>
              </a:rPr>
              <a:t>on</a:t>
            </a:r>
            <a:r>
              <a:rPr lang="en-US" sz="2400" spc="4" dirty="0">
                <a:cs typeface="Calibri"/>
              </a:rPr>
              <a:t> </a:t>
            </a:r>
            <a:r>
              <a:rPr lang="en-US" sz="2400" dirty="0">
                <a:cs typeface="Calibri"/>
              </a:rPr>
              <a:t>the </a:t>
            </a:r>
            <a:r>
              <a:rPr lang="en-US" sz="2400" spc="-4" dirty="0">
                <a:cs typeface="Calibri"/>
              </a:rPr>
              <a:t>table.</a:t>
            </a:r>
            <a:r>
              <a:rPr lang="en-US" sz="2400" spc="4" dirty="0">
                <a:cs typeface="Calibri"/>
              </a:rPr>
              <a:t> </a:t>
            </a:r>
            <a:r>
              <a:rPr lang="en-US" sz="2400" spc="-4" dirty="0">
                <a:cs typeface="Calibri"/>
              </a:rPr>
              <a:t>[</a:t>
            </a:r>
            <a:r>
              <a:rPr lang="en-US" sz="2400" spc="-4" dirty="0">
                <a:solidFill>
                  <a:srgbClr val="C00000"/>
                </a:solidFill>
                <a:cs typeface="Calibri"/>
              </a:rPr>
              <a:t>syntax</a:t>
            </a:r>
            <a:r>
              <a:rPr lang="en-US" sz="2400" spc="-4" dirty="0">
                <a:cs typeface="Calibri"/>
              </a:rPr>
              <a:t>]</a:t>
            </a:r>
            <a:endParaRPr lang="en-US" sz="2400" dirty="0">
              <a:cs typeface="Calibri"/>
            </a:endParaRPr>
          </a:p>
          <a:p>
            <a:pPr marL="266700" indent="-257175">
              <a:spcBef>
                <a:spcPts val="394"/>
              </a:spcBef>
              <a:buClr>
                <a:srgbClr val="8C1515"/>
              </a:buClr>
              <a:buFont typeface="Times New Roman"/>
              <a:buChar char="•"/>
              <a:tabLst>
                <a:tab pos="266224" algn="l"/>
                <a:tab pos="266700" algn="l"/>
                <a:tab pos="5537359" algn="l"/>
                <a:tab pos="5692140" algn="l"/>
              </a:tabLst>
            </a:pPr>
            <a:r>
              <a:rPr lang="en-US" sz="2400" dirty="0">
                <a:cs typeface="Calibri"/>
              </a:rPr>
              <a:t>I</a:t>
            </a:r>
            <a:r>
              <a:rPr lang="en-US" sz="2400" spc="4" dirty="0">
                <a:cs typeface="Calibri"/>
              </a:rPr>
              <a:t> </a:t>
            </a:r>
            <a:r>
              <a:rPr lang="en-US" sz="2400" dirty="0">
                <a:cs typeface="Calibri"/>
              </a:rPr>
              <a:t>went</a:t>
            </a:r>
            <a:r>
              <a:rPr lang="en-US" sz="2400" spc="8" dirty="0">
                <a:cs typeface="Calibri"/>
              </a:rPr>
              <a:t> </a:t>
            </a:r>
            <a:r>
              <a:rPr lang="en-US" sz="2400" dirty="0">
                <a:cs typeface="Calibri"/>
              </a:rPr>
              <a:t>to</a:t>
            </a:r>
            <a:r>
              <a:rPr lang="en-US" sz="2400" spc="4" dirty="0">
                <a:cs typeface="Calibri"/>
              </a:rPr>
              <a:t> </a:t>
            </a:r>
            <a:r>
              <a:rPr lang="en-US" sz="2400" dirty="0">
                <a:cs typeface="Calibri"/>
              </a:rPr>
              <a:t>the</a:t>
            </a:r>
            <a:r>
              <a:rPr lang="en-US" sz="2400" spc="8" dirty="0">
                <a:cs typeface="Calibri"/>
              </a:rPr>
              <a:t> </a:t>
            </a:r>
            <a:r>
              <a:rPr lang="en-US" sz="2400" spc="-4" dirty="0">
                <a:cs typeface="Calibri"/>
              </a:rPr>
              <a:t>ocean</a:t>
            </a:r>
            <a:r>
              <a:rPr lang="en-US" sz="2400" spc="11" dirty="0">
                <a:cs typeface="Calibri"/>
              </a:rPr>
              <a:t> </a:t>
            </a:r>
            <a:r>
              <a:rPr lang="en-US" sz="2400" dirty="0">
                <a:cs typeface="Calibri"/>
              </a:rPr>
              <a:t>to</a:t>
            </a:r>
            <a:r>
              <a:rPr lang="en-US" sz="2400" spc="4" dirty="0">
                <a:cs typeface="Calibri"/>
              </a:rPr>
              <a:t> </a:t>
            </a:r>
            <a:r>
              <a:rPr lang="en-US" sz="2400" dirty="0">
                <a:cs typeface="Calibri"/>
              </a:rPr>
              <a:t>see</a:t>
            </a:r>
            <a:r>
              <a:rPr lang="en-US" sz="2400" spc="8" dirty="0">
                <a:cs typeface="Calibri"/>
              </a:rPr>
              <a:t> </a:t>
            </a:r>
            <a:r>
              <a:rPr lang="en-US" sz="2400" dirty="0">
                <a:cs typeface="Calibri"/>
              </a:rPr>
              <a:t>the</a:t>
            </a:r>
            <a:r>
              <a:rPr lang="en-US" sz="2400" spc="11" dirty="0">
                <a:cs typeface="Calibri"/>
              </a:rPr>
              <a:t> </a:t>
            </a:r>
            <a:r>
              <a:rPr lang="en-US" sz="2400" spc="-4" dirty="0">
                <a:cs typeface="Calibri"/>
              </a:rPr>
              <a:t>fish,</a:t>
            </a:r>
            <a:r>
              <a:rPr lang="en-US" sz="2400" spc="8" dirty="0">
                <a:cs typeface="Calibri"/>
              </a:rPr>
              <a:t> </a:t>
            </a:r>
            <a:r>
              <a:rPr lang="en-US" sz="2400" spc="-4" dirty="0">
                <a:cs typeface="Calibri"/>
              </a:rPr>
              <a:t>turtles,</a:t>
            </a:r>
            <a:r>
              <a:rPr lang="en-US" sz="2400" spc="8" dirty="0">
                <a:cs typeface="Calibri"/>
              </a:rPr>
              <a:t> </a:t>
            </a:r>
            <a:r>
              <a:rPr lang="en-US" sz="2400" spc="-4" dirty="0">
                <a:cs typeface="Calibri"/>
              </a:rPr>
              <a:t>seals,</a:t>
            </a:r>
            <a:r>
              <a:rPr lang="en-US" sz="2400" spc="11" dirty="0">
                <a:cs typeface="Calibri"/>
              </a:rPr>
              <a:t> </a:t>
            </a:r>
            <a:r>
              <a:rPr lang="en-US" sz="2400" dirty="0">
                <a:cs typeface="Calibri"/>
              </a:rPr>
              <a:t>and</a:t>
            </a:r>
            <a:r>
              <a:rPr lang="en-US" sz="2400" u="heavy" dirty="0">
                <a:uFill>
                  <a:solidFill>
                    <a:srgbClr val="000000"/>
                  </a:solidFill>
                </a:uFill>
                <a:cs typeface="Times New Roman"/>
              </a:rPr>
              <a:t>	</a:t>
            </a:r>
            <a:r>
              <a:rPr lang="en-US" sz="2400" dirty="0">
                <a:cs typeface="Calibri"/>
              </a:rPr>
              <a:t>. </a:t>
            </a:r>
            <a:r>
              <a:rPr lang="en-US" sz="2400" spc="-4" dirty="0">
                <a:cs typeface="Calibri"/>
              </a:rPr>
              <a:t>[</a:t>
            </a:r>
            <a:r>
              <a:rPr lang="en-US" sz="2400" spc="-4" dirty="0">
                <a:solidFill>
                  <a:srgbClr val="C00000"/>
                </a:solidFill>
                <a:cs typeface="Calibri"/>
              </a:rPr>
              <a:t>semantics</a:t>
            </a:r>
            <a:r>
              <a:rPr lang="en-US" sz="2400" spc="-4" dirty="0">
                <a:cs typeface="Calibri"/>
              </a:rPr>
              <a:t>]</a:t>
            </a:r>
            <a:endParaRPr lang="en-US" sz="2400" dirty="0">
              <a:cs typeface="Calibri"/>
            </a:endParaRPr>
          </a:p>
          <a:p>
            <a:pPr marL="266224" marR="164306" indent="-257175">
              <a:lnSpc>
                <a:spcPts val="2018"/>
              </a:lnSpc>
              <a:spcBef>
                <a:spcPts val="525"/>
              </a:spcBef>
              <a:buClr>
                <a:srgbClr val="8C1515"/>
              </a:buClr>
              <a:buFont typeface="Times New Roman"/>
              <a:buChar char="•"/>
              <a:tabLst>
                <a:tab pos="266224" algn="l"/>
                <a:tab pos="266700" algn="l"/>
                <a:tab pos="3251359" algn="l"/>
              </a:tabLst>
            </a:pPr>
            <a:r>
              <a:rPr lang="en-US" sz="2400" spc="-4" dirty="0">
                <a:cs typeface="Calibri"/>
              </a:rPr>
              <a:t>Overall,</a:t>
            </a:r>
            <a:r>
              <a:rPr lang="en-US" sz="2400" dirty="0">
                <a:cs typeface="Calibri"/>
              </a:rPr>
              <a:t> the</a:t>
            </a:r>
            <a:r>
              <a:rPr lang="en-US" sz="2400" spc="4" dirty="0">
                <a:cs typeface="Calibri"/>
              </a:rPr>
              <a:t> </a:t>
            </a:r>
            <a:r>
              <a:rPr lang="en-US" sz="2400" spc="-4" dirty="0">
                <a:cs typeface="Calibri"/>
              </a:rPr>
              <a:t>value</a:t>
            </a:r>
            <a:r>
              <a:rPr lang="en-US" sz="2400" spc="4" dirty="0">
                <a:cs typeface="Calibri"/>
              </a:rPr>
              <a:t> </a:t>
            </a:r>
            <a:r>
              <a:rPr lang="en-US" sz="2400" dirty="0">
                <a:cs typeface="Calibri"/>
              </a:rPr>
              <a:t>I </a:t>
            </a:r>
            <a:r>
              <a:rPr lang="en-US" sz="2400" spc="-4" dirty="0">
                <a:cs typeface="Calibri"/>
              </a:rPr>
              <a:t>got</a:t>
            </a:r>
            <a:r>
              <a:rPr lang="en-US" sz="2400" spc="4" dirty="0">
                <a:cs typeface="Calibri"/>
              </a:rPr>
              <a:t> </a:t>
            </a:r>
            <a:r>
              <a:rPr lang="en-US" sz="2400" spc="-4" dirty="0">
                <a:cs typeface="Calibri"/>
              </a:rPr>
              <a:t>from</a:t>
            </a:r>
            <a:r>
              <a:rPr lang="en-US" sz="2400" spc="8" dirty="0">
                <a:cs typeface="Calibri"/>
              </a:rPr>
              <a:t> </a:t>
            </a:r>
            <a:r>
              <a:rPr lang="en-US" sz="2400" dirty="0">
                <a:cs typeface="Calibri"/>
              </a:rPr>
              <a:t>the</a:t>
            </a:r>
            <a:r>
              <a:rPr lang="en-US" sz="2400" spc="4" dirty="0">
                <a:cs typeface="Calibri"/>
              </a:rPr>
              <a:t> </a:t>
            </a:r>
            <a:r>
              <a:rPr lang="en-US" sz="2400" dirty="0">
                <a:cs typeface="Calibri"/>
              </a:rPr>
              <a:t>two</a:t>
            </a:r>
            <a:r>
              <a:rPr lang="en-US" sz="2400" spc="-4" dirty="0">
                <a:cs typeface="Calibri"/>
              </a:rPr>
              <a:t> hours</a:t>
            </a:r>
            <a:r>
              <a:rPr lang="en-US" sz="2400" spc="8" dirty="0">
                <a:cs typeface="Calibri"/>
              </a:rPr>
              <a:t> </a:t>
            </a:r>
            <a:r>
              <a:rPr lang="en-US" sz="2400" dirty="0">
                <a:cs typeface="Calibri"/>
              </a:rPr>
              <a:t>watching</a:t>
            </a:r>
            <a:r>
              <a:rPr lang="en-US" sz="2400" spc="8" dirty="0">
                <a:cs typeface="Calibri"/>
              </a:rPr>
              <a:t> </a:t>
            </a:r>
            <a:r>
              <a:rPr lang="en-US" sz="2400" spc="-4" dirty="0">
                <a:cs typeface="Calibri"/>
              </a:rPr>
              <a:t>it</a:t>
            </a:r>
            <a:r>
              <a:rPr lang="en-US" sz="2400" spc="4" dirty="0">
                <a:cs typeface="Calibri"/>
              </a:rPr>
              <a:t> </a:t>
            </a:r>
            <a:r>
              <a:rPr lang="en-US" sz="2400" dirty="0">
                <a:cs typeface="Calibri"/>
              </a:rPr>
              <a:t>was</a:t>
            </a:r>
            <a:r>
              <a:rPr lang="en-US" sz="2400" spc="8" dirty="0">
                <a:cs typeface="Calibri"/>
              </a:rPr>
              <a:t> </a:t>
            </a:r>
            <a:r>
              <a:rPr lang="en-US" sz="2400" dirty="0">
                <a:cs typeface="Calibri"/>
              </a:rPr>
              <a:t>the</a:t>
            </a:r>
            <a:r>
              <a:rPr lang="en-US" sz="2400" spc="4" dirty="0">
                <a:cs typeface="Calibri"/>
              </a:rPr>
              <a:t> </a:t>
            </a:r>
            <a:r>
              <a:rPr lang="en-US" sz="2400" dirty="0">
                <a:cs typeface="Calibri"/>
              </a:rPr>
              <a:t>sum</a:t>
            </a:r>
            <a:r>
              <a:rPr lang="en-US" sz="2400" spc="8" dirty="0">
                <a:cs typeface="Calibri"/>
              </a:rPr>
              <a:t> </a:t>
            </a:r>
            <a:r>
              <a:rPr lang="en-US" sz="2400" spc="-4" dirty="0">
                <a:cs typeface="Calibri"/>
              </a:rPr>
              <a:t>total</a:t>
            </a:r>
            <a:r>
              <a:rPr lang="en-US" sz="2400" dirty="0">
                <a:cs typeface="Calibri"/>
              </a:rPr>
              <a:t> </a:t>
            </a:r>
            <a:r>
              <a:rPr lang="en-US" sz="2400" spc="-4" dirty="0">
                <a:cs typeface="Calibri"/>
              </a:rPr>
              <a:t>of</a:t>
            </a:r>
            <a:r>
              <a:rPr lang="en-US" sz="2400" dirty="0">
                <a:cs typeface="Calibri"/>
              </a:rPr>
              <a:t> the</a:t>
            </a:r>
            <a:r>
              <a:rPr lang="en-US" sz="2400" spc="4" dirty="0">
                <a:cs typeface="Calibri"/>
              </a:rPr>
              <a:t> </a:t>
            </a:r>
            <a:r>
              <a:rPr lang="en-US" sz="2400" spc="-4" dirty="0">
                <a:cs typeface="Calibri"/>
              </a:rPr>
              <a:t>popcorn </a:t>
            </a:r>
            <a:r>
              <a:rPr lang="en-US" sz="2400" spc="-379" dirty="0">
                <a:cs typeface="Calibri"/>
              </a:rPr>
              <a:t> </a:t>
            </a:r>
            <a:r>
              <a:rPr lang="en-US" sz="2400" dirty="0">
                <a:cs typeface="Calibri"/>
              </a:rPr>
              <a:t>and</a:t>
            </a:r>
            <a:r>
              <a:rPr lang="en-US" sz="2400" spc="8" dirty="0">
                <a:cs typeface="Calibri"/>
              </a:rPr>
              <a:t> </a:t>
            </a:r>
            <a:r>
              <a:rPr lang="en-US" sz="2400" dirty="0">
                <a:cs typeface="Calibri"/>
              </a:rPr>
              <a:t>the</a:t>
            </a:r>
            <a:r>
              <a:rPr lang="en-US" sz="2400" spc="8" dirty="0">
                <a:cs typeface="Calibri"/>
              </a:rPr>
              <a:t> </a:t>
            </a:r>
            <a:r>
              <a:rPr lang="en-US" sz="2400" spc="-4" dirty="0">
                <a:cs typeface="Calibri"/>
              </a:rPr>
              <a:t>drink.</a:t>
            </a:r>
            <a:r>
              <a:rPr lang="en-US" sz="2400" spc="8" dirty="0">
                <a:cs typeface="Calibri"/>
              </a:rPr>
              <a:t> </a:t>
            </a:r>
            <a:r>
              <a:rPr lang="en-US" sz="2400" dirty="0">
                <a:cs typeface="Calibri"/>
              </a:rPr>
              <a:t>The</a:t>
            </a:r>
            <a:r>
              <a:rPr lang="en-US" sz="2400" spc="8" dirty="0">
                <a:cs typeface="Calibri"/>
              </a:rPr>
              <a:t> </a:t>
            </a:r>
            <a:r>
              <a:rPr lang="en-US" sz="2400" spc="-4" dirty="0">
                <a:cs typeface="Calibri"/>
              </a:rPr>
              <a:t>movie</a:t>
            </a:r>
            <a:r>
              <a:rPr lang="en-US" sz="2400" spc="11" dirty="0">
                <a:cs typeface="Calibri"/>
              </a:rPr>
              <a:t> </a:t>
            </a:r>
            <a:r>
              <a:rPr lang="en-US" sz="2400" dirty="0">
                <a:cs typeface="Calibri"/>
              </a:rPr>
              <a:t>was</a:t>
            </a:r>
            <a:r>
              <a:rPr lang="en-US" sz="2400" u="heavy" dirty="0">
                <a:uFill>
                  <a:solidFill>
                    <a:srgbClr val="000000"/>
                  </a:solidFill>
                </a:uFill>
                <a:cs typeface="Times New Roman"/>
              </a:rPr>
              <a:t>	</a:t>
            </a:r>
            <a:r>
              <a:rPr lang="en-US" sz="2400" dirty="0">
                <a:cs typeface="Calibri"/>
              </a:rPr>
              <a:t>.</a:t>
            </a:r>
            <a:r>
              <a:rPr lang="en-US" sz="2400" spc="-8" dirty="0">
                <a:cs typeface="Calibri"/>
              </a:rPr>
              <a:t> </a:t>
            </a:r>
            <a:r>
              <a:rPr lang="en-US" sz="2400" dirty="0">
                <a:cs typeface="Calibri"/>
              </a:rPr>
              <a:t>[</a:t>
            </a:r>
            <a:r>
              <a:rPr lang="en-US" sz="2400" dirty="0">
                <a:solidFill>
                  <a:srgbClr val="C00000"/>
                </a:solidFill>
                <a:cs typeface="Calibri"/>
              </a:rPr>
              <a:t>sentiment</a:t>
            </a:r>
            <a:r>
              <a:rPr lang="en-US" sz="2400" dirty="0">
                <a:cs typeface="Calibri"/>
              </a:rPr>
              <a:t>]</a:t>
            </a:r>
          </a:p>
          <a:p>
            <a:pPr marL="266224" marR="255746" indent="-257175">
              <a:lnSpc>
                <a:spcPct val="100899"/>
              </a:lnSpc>
              <a:spcBef>
                <a:spcPts val="338"/>
              </a:spcBef>
              <a:buClr>
                <a:srgbClr val="8C1515"/>
              </a:buClr>
              <a:buFont typeface="Times New Roman"/>
              <a:buChar char="•"/>
              <a:tabLst>
                <a:tab pos="266224" algn="l"/>
                <a:tab pos="266700" algn="l"/>
                <a:tab pos="2859881" algn="l"/>
              </a:tabLst>
            </a:pPr>
            <a:r>
              <a:rPr lang="en-US" sz="2400" dirty="0">
                <a:cs typeface="Calibri"/>
              </a:rPr>
              <a:t>I</a:t>
            </a:r>
            <a:r>
              <a:rPr lang="en-US" sz="2400" spc="4" dirty="0">
                <a:cs typeface="Calibri"/>
              </a:rPr>
              <a:t> </a:t>
            </a:r>
            <a:r>
              <a:rPr lang="en-US" sz="2400" dirty="0">
                <a:cs typeface="Calibri"/>
              </a:rPr>
              <a:t>was</a:t>
            </a:r>
            <a:r>
              <a:rPr lang="en-US" sz="2400" spc="8" dirty="0">
                <a:cs typeface="Calibri"/>
              </a:rPr>
              <a:t> </a:t>
            </a:r>
            <a:r>
              <a:rPr lang="en-US" sz="2400" spc="-4" dirty="0">
                <a:cs typeface="Calibri"/>
              </a:rPr>
              <a:t>thinking</a:t>
            </a:r>
            <a:r>
              <a:rPr lang="en-US" sz="2400" spc="8" dirty="0">
                <a:cs typeface="Calibri"/>
              </a:rPr>
              <a:t> </a:t>
            </a:r>
            <a:r>
              <a:rPr lang="en-US" sz="2400" spc="-4" dirty="0">
                <a:cs typeface="Calibri"/>
              </a:rPr>
              <a:t>about</a:t>
            </a:r>
            <a:r>
              <a:rPr lang="en-US" sz="2400" spc="8" dirty="0">
                <a:cs typeface="Calibri"/>
              </a:rPr>
              <a:t> </a:t>
            </a:r>
            <a:r>
              <a:rPr lang="en-US" sz="2400" dirty="0">
                <a:cs typeface="Calibri"/>
              </a:rPr>
              <a:t>the</a:t>
            </a:r>
            <a:r>
              <a:rPr lang="en-US" sz="2400" spc="15" dirty="0">
                <a:cs typeface="Calibri"/>
              </a:rPr>
              <a:t> </a:t>
            </a:r>
            <a:r>
              <a:rPr lang="en-US" sz="2400" dirty="0">
                <a:cs typeface="Calibri"/>
              </a:rPr>
              <a:t>sequence</a:t>
            </a:r>
            <a:r>
              <a:rPr lang="en-US" sz="2400" spc="11" dirty="0">
                <a:cs typeface="Calibri"/>
              </a:rPr>
              <a:t> </a:t>
            </a:r>
            <a:r>
              <a:rPr lang="en-US" sz="2400" spc="-4" dirty="0">
                <a:cs typeface="Calibri"/>
              </a:rPr>
              <a:t>that</a:t>
            </a:r>
            <a:r>
              <a:rPr lang="en-US" sz="2400" spc="8" dirty="0">
                <a:cs typeface="Calibri"/>
              </a:rPr>
              <a:t> </a:t>
            </a:r>
            <a:r>
              <a:rPr lang="en-US" sz="2400" dirty="0">
                <a:cs typeface="Calibri"/>
              </a:rPr>
              <a:t>goes</a:t>
            </a:r>
            <a:r>
              <a:rPr lang="en-US" sz="2400" spc="8" dirty="0">
                <a:cs typeface="Calibri"/>
              </a:rPr>
              <a:t> </a:t>
            </a:r>
            <a:r>
              <a:rPr lang="en-US" sz="2400" spc="-4" dirty="0">
                <a:cs typeface="Calibri"/>
              </a:rPr>
              <a:t>1,</a:t>
            </a:r>
            <a:r>
              <a:rPr lang="en-US" sz="2400" spc="11" dirty="0">
                <a:cs typeface="Calibri"/>
              </a:rPr>
              <a:t> </a:t>
            </a:r>
            <a:r>
              <a:rPr lang="en-US" sz="2400" spc="-4" dirty="0">
                <a:cs typeface="Calibri"/>
              </a:rPr>
              <a:t>1,</a:t>
            </a:r>
            <a:r>
              <a:rPr lang="en-US" sz="2400" spc="8" dirty="0">
                <a:cs typeface="Calibri"/>
              </a:rPr>
              <a:t> </a:t>
            </a:r>
            <a:r>
              <a:rPr lang="en-US" sz="2400" spc="-4" dirty="0">
                <a:cs typeface="Calibri"/>
              </a:rPr>
              <a:t>2,</a:t>
            </a:r>
            <a:r>
              <a:rPr lang="en-US" sz="2400" spc="8" dirty="0">
                <a:cs typeface="Calibri"/>
              </a:rPr>
              <a:t> </a:t>
            </a:r>
            <a:r>
              <a:rPr lang="en-US" sz="2400" spc="-4" dirty="0">
                <a:cs typeface="Calibri"/>
              </a:rPr>
              <a:t>3,</a:t>
            </a:r>
            <a:r>
              <a:rPr lang="en-US" sz="2400" spc="8" dirty="0">
                <a:cs typeface="Calibri"/>
              </a:rPr>
              <a:t> </a:t>
            </a:r>
            <a:r>
              <a:rPr lang="en-US" sz="2400" spc="-4" dirty="0">
                <a:cs typeface="Calibri"/>
              </a:rPr>
              <a:t>5,</a:t>
            </a:r>
            <a:r>
              <a:rPr lang="en-US" sz="2400" spc="11" dirty="0">
                <a:cs typeface="Calibri"/>
              </a:rPr>
              <a:t> </a:t>
            </a:r>
            <a:r>
              <a:rPr lang="en-US" sz="2400" spc="-4" dirty="0">
                <a:cs typeface="Calibri"/>
              </a:rPr>
              <a:t>8,</a:t>
            </a:r>
            <a:r>
              <a:rPr lang="en-US" sz="2400" spc="8" dirty="0">
                <a:cs typeface="Calibri"/>
              </a:rPr>
              <a:t> </a:t>
            </a:r>
            <a:r>
              <a:rPr lang="en-US" sz="2400" spc="-4" dirty="0">
                <a:cs typeface="Calibri"/>
              </a:rPr>
              <a:t>13,</a:t>
            </a:r>
            <a:r>
              <a:rPr lang="en-US" sz="2400" spc="8" dirty="0">
                <a:cs typeface="Calibri"/>
              </a:rPr>
              <a:t> </a:t>
            </a:r>
            <a:r>
              <a:rPr lang="en-US" sz="2400" spc="-4" dirty="0">
                <a:cs typeface="Calibri"/>
              </a:rPr>
              <a:t>21,</a:t>
            </a:r>
            <a:r>
              <a:rPr lang="en-US" sz="2400" u="heavy" spc="-4" dirty="0">
                <a:uFill>
                  <a:solidFill>
                    <a:srgbClr val="000000"/>
                  </a:solidFill>
                </a:uFill>
                <a:cs typeface="Times New Roman"/>
              </a:rPr>
              <a:t>	</a:t>
            </a:r>
            <a:r>
              <a:rPr lang="en-US" sz="2400" spc="-4" dirty="0">
                <a:cs typeface="Calibri"/>
              </a:rPr>
              <a:t>[basic </a:t>
            </a:r>
            <a:r>
              <a:rPr lang="en-US" sz="2400" spc="-4" dirty="0">
                <a:solidFill>
                  <a:srgbClr val="C00000"/>
                </a:solidFill>
                <a:cs typeface="Calibri"/>
              </a:rPr>
              <a:t>reasoning</a:t>
            </a:r>
            <a:r>
              <a:rPr lang="en-US" sz="2400" spc="-4" dirty="0">
                <a:cs typeface="Calibri"/>
              </a:rPr>
              <a:t> ]</a:t>
            </a:r>
            <a:endParaRPr lang="en-US" sz="2400" dirty="0">
              <a:cs typeface="Calibri"/>
            </a:endParaRPr>
          </a:p>
          <a:p>
            <a:pPr marL="74295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3811295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E627-A2FD-DDE9-BDBA-3839A692E03D}"/>
              </a:ext>
            </a:extLst>
          </p:cNvPr>
          <p:cNvSpPr>
            <a:spLocks noGrp="1"/>
          </p:cNvSpPr>
          <p:nvPr>
            <p:ph type="title"/>
          </p:nvPr>
        </p:nvSpPr>
        <p:spPr/>
        <p:txBody>
          <a:bodyPr/>
          <a:lstStyle/>
          <a:p>
            <a:r>
              <a:rPr lang="en-US" dirty="0"/>
              <a:t>CLM vs MLM</a:t>
            </a:r>
          </a:p>
        </p:txBody>
      </p:sp>
      <p:sp>
        <p:nvSpPr>
          <p:cNvPr id="3" name="Content Placeholder 2">
            <a:extLst>
              <a:ext uri="{FF2B5EF4-FFF2-40B4-BE49-F238E27FC236}">
                <a16:creationId xmlns:a16="http://schemas.microsoft.com/office/drawing/2014/main" id="{69D276A8-572B-019B-4078-C41CB30900A2}"/>
              </a:ext>
            </a:extLst>
          </p:cNvPr>
          <p:cNvSpPr>
            <a:spLocks noGrp="1"/>
          </p:cNvSpPr>
          <p:nvPr>
            <p:ph idx="1"/>
          </p:nvPr>
        </p:nvSpPr>
        <p:spPr/>
        <p:txBody>
          <a:bodyPr/>
          <a:lstStyle/>
          <a:p>
            <a:pPr marL="0" indent="0">
              <a:buNone/>
            </a:pPr>
            <a:r>
              <a:rPr lang="en-US" dirty="0"/>
              <a:t>CLM:</a:t>
            </a:r>
          </a:p>
          <a:p>
            <a:r>
              <a:rPr lang="en-US" dirty="0"/>
              <a:t>The information flows </a:t>
            </a:r>
            <a:r>
              <a:rPr lang="en-US" dirty="0">
                <a:solidFill>
                  <a:srgbClr val="C00000"/>
                </a:solidFill>
              </a:rPr>
              <a:t>unidirectional</a:t>
            </a:r>
            <a:r>
              <a:rPr lang="en-US" dirty="0"/>
              <a:t> (past to future). The model can only rely on previous tokens to predict the next one, ensuring that predictions respect the causal structure of language</a:t>
            </a:r>
          </a:p>
          <a:p>
            <a:r>
              <a:rPr lang="en-US" dirty="0"/>
              <a:t>Suitable for </a:t>
            </a:r>
            <a:r>
              <a:rPr lang="en-US" dirty="0">
                <a:solidFill>
                  <a:srgbClr val="C00000"/>
                </a:solidFill>
              </a:rPr>
              <a:t>autoregressive</a:t>
            </a:r>
            <a:r>
              <a:rPr lang="en-US" dirty="0"/>
              <a:t> tasks like writing stories, articles, and dialogues, where each new word depends on the previous words.</a:t>
            </a:r>
          </a:p>
          <a:p>
            <a:pPr marL="0" indent="0">
              <a:buNone/>
            </a:pPr>
            <a:r>
              <a:rPr lang="en-US" dirty="0"/>
              <a:t>MLM:</a:t>
            </a:r>
          </a:p>
          <a:p>
            <a:r>
              <a:rPr lang="en-US" dirty="0"/>
              <a:t>The model is trained to predict the masked tokens based on both the preceding and following tokens (</a:t>
            </a:r>
            <a:r>
              <a:rPr lang="en-US" dirty="0">
                <a:solidFill>
                  <a:srgbClr val="C00000"/>
                </a:solidFill>
              </a:rPr>
              <a:t>bidirectional</a:t>
            </a:r>
            <a:r>
              <a:rPr lang="en-US" dirty="0"/>
              <a:t> context).</a:t>
            </a:r>
          </a:p>
          <a:p>
            <a:r>
              <a:rPr lang="en-US" dirty="0"/>
              <a:t>Better for </a:t>
            </a:r>
            <a:r>
              <a:rPr lang="en-US" dirty="0">
                <a:solidFill>
                  <a:srgbClr val="C00000"/>
                </a:solidFill>
              </a:rPr>
              <a:t>context understanding </a:t>
            </a:r>
            <a:r>
              <a:rPr lang="en-US" dirty="0"/>
              <a:t>tasks, such as text classification or question answering because it captures bidirectional relationships.</a:t>
            </a:r>
          </a:p>
        </p:txBody>
      </p:sp>
    </p:spTree>
    <p:extLst>
      <p:ext uri="{BB962C8B-B14F-4D97-AF65-F5344CB8AC3E}">
        <p14:creationId xmlns:p14="http://schemas.microsoft.com/office/powerpoint/2010/main" val="3024654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5"/>
          <p:cNvPicPr/>
          <p:nvPr/>
        </p:nvPicPr>
        <p:blipFill>
          <a:blip r:embed="rId2" cstate="print"/>
          <a:stretch>
            <a:fillRect/>
          </a:stretch>
        </p:blipFill>
        <p:spPr>
          <a:xfrm>
            <a:off x="10012845" y="2278164"/>
            <a:ext cx="2088141" cy="2301670"/>
          </a:xfrm>
          <a:prstGeom prst="rect">
            <a:avLst/>
          </a:prstGeom>
        </p:spPr>
      </p:pic>
      <p:sp>
        <p:nvSpPr>
          <p:cNvPr id="2" name="Title 1">
            <a:extLst>
              <a:ext uri="{FF2B5EF4-FFF2-40B4-BE49-F238E27FC236}">
                <a16:creationId xmlns:a16="http://schemas.microsoft.com/office/drawing/2014/main" id="{9FFE328B-DC38-7953-D5CD-AACB1BC2FBF8}"/>
              </a:ext>
            </a:extLst>
          </p:cNvPr>
          <p:cNvSpPr>
            <a:spLocks noGrp="1"/>
          </p:cNvSpPr>
          <p:nvPr>
            <p:ph type="title"/>
          </p:nvPr>
        </p:nvSpPr>
        <p:spPr>
          <a:xfrm>
            <a:off x="826860" y="152656"/>
            <a:ext cx="10230056" cy="1054298"/>
          </a:xfrm>
        </p:spPr>
        <p:txBody>
          <a:bodyPr/>
          <a:lstStyle/>
          <a:p>
            <a:r>
              <a:rPr lang="en-US" dirty="0"/>
              <a:t>Self-supervised</a:t>
            </a:r>
            <a:r>
              <a:rPr lang="en-US" sz="1800" b="1" dirty="0">
                <a:latin typeface="Aptos" panose="020B0004020202020204" pitchFamily="34" charset="0"/>
                <a:ea typeface="Aptos" panose="020B0004020202020204" pitchFamily="34" charset="0"/>
                <a:cs typeface="Arial" panose="020B0604020202020204" pitchFamily="34" charset="0"/>
              </a:rPr>
              <a:t> </a:t>
            </a:r>
            <a:r>
              <a:rPr lang="en-US" dirty="0"/>
              <a:t>Pre-training - NSP</a:t>
            </a:r>
          </a:p>
        </p:txBody>
      </p:sp>
      <p:sp>
        <p:nvSpPr>
          <p:cNvPr id="3" name="Text Placeholder 2">
            <a:extLst>
              <a:ext uri="{FF2B5EF4-FFF2-40B4-BE49-F238E27FC236}">
                <a16:creationId xmlns:a16="http://schemas.microsoft.com/office/drawing/2014/main" id="{DD42E4AD-8421-9B0E-31FB-638A1FDABAA4}"/>
              </a:ext>
            </a:extLst>
          </p:cNvPr>
          <p:cNvSpPr>
            <a:spLocks noGrp="1"/>
          </p:cNvSpPr>
          <p:nvPr>
            <p:ph type="body" idx="1"/>
          </p:nvPr>
        </p:nvSpPr>
        <p:spPr>
          <a:xfrm>
            <a:off x="327061" y="1387479"/>
            <a:ext cx="11406028" cy="4083041"/>
          </a:xfrm>
        </p:spPr>
        <p:txBody>
          <a:bodyPr/>
          <a:lstStyle/>
          <a:p>
            <a:pPr marL="457200" lvl="1" indent="0">
              <a:lnSpc>
                <a:spcPct val="107000"/>
              </a:lnSpc>
              <a:spcBef>
                <a:spcPts val="0"/>
              </a:spcBef>
              <a:spcAft>
                <a:spcPts val="800"/>
              </a:spcAft>
              <a:buSzPts val="1000"/>
              <a:buNone/>
              <a:tabLst>
                <a:tab pos="914400" algn="l"/>
              </a:tabLst>
            </a:pPr>
            <a:r>
              <a:rPr lang="en-US" b="1" kern="100" dirty="0">
                <a:effectLst/>
                <a:ea typeface="Aptos" panose="020B0004020202020204" pitchFamily="34" charset="0"/>
                <a:cs typeface="Times New Roman" panose="02020603050405020304" pitchFamily="18" charset="0"/>
              </a:rPr>
              <a:t>Next Sentence Prediction (NSP)</a:t>
            </a:r>
            <a:r>
              <a:rPr lang="en-US" kern="100" dirty="0">
                <a:effectLst/>
                <a:ea typeface="Aptos" panose="020B0004020202020204" pitchFamily="34" charset="0"/>
                <a:cs typeface="Times New Roman" panose="02020603050405020304" pitchFamily="18" charset="0"/>
              </a:rPr>
              <a:t>: Used in models like BERT to train the model to understand </a:t>
            </a:r>
            <a:r>
              <a:rPr lang="en-US" kern="100" dirty="0">
                <a:solidFill>
                  <a:srgbClr val="C00000"/>
                </a:solidFill>
                <a:effectLst/>
                <a:ea typeface="Aptos" panose="020B0004020202020204" pitchFamily="34" charset="0"/>
                <a:cs typeface="Times New Roman" panose="02020603050405020304" pitchFamily="18" charset="0"/>
              </a:rPr>
              <a:t>relationships</a:t>
            </a:r>
            <a:r>
              <a:rPr lang="en-US" kern="100" dirty="0">
                <a:effectLst/>
                <a:ea typeface="Aptos" panose="020B0004020202020204" pitchFamily="34" charset="0"/>
                <a:cs typeface="Times New Roman" panose="02020603050405020304" pitchFamily="18" charset="0"/>
              </a:rPr>
              <a:t> </a:t>
            </a:r>
            <a:r>
              <a:rPr lang="en-US" kern="100" dirty="0">
                <a:solidFill>
                  <a:srgbClr val="C00000"/>
                </a:solidFill>
                <a:effectLst/>
                <a:ea typeface="Aptos" panose="020B0004020202020204" pitchFamily="34" charset="0"/>
                <a:cs typeface="Times New Roman" panose="02020603050405020304" pitchFamily="18" charset="0"/>
              </a:rPr>
              <a:t>between sentences</a:t>
            </a:r>
            <a:r>
              <a:rPr lang="en-US" kern="100" dirty="0">
                <a:effectLst/>
                <a:ea typeface="Aptos" panose="020B0004020202020204" pitchFamily="34" charset="0"/>
                <a:cs typeface="Times New Roman" panose="02020603050405020304" pitchFamily="18" charset="0"/>
              </a:rPr>
              <a:t>, by predicting whether one sentence logically follows another.</a:t>
            </a:r>
          </a:p>
          <a:p>
            <a:pPr marL="457200" lvl="1" indent="0">
              <a:lnSpc>
                <a:spcPct val="107000"/>
              </a:lnSpc>
              <a:spcBef>
                <a:spcPts val="0"/>
              </a:spcBef>
              <a:spcAft>
                <a:spcPts val="800"/>
              </a:spcAft>
              <a:buSzPts val="1000"/>
              <a:buNone/>
              <a:tabLst>
                <a:tab pos="914400" algn="l"/>
              </a:tabLst>
            </a:pPr>
            <a:endParaRPr lang="en-US" kern="100" dirty="0">
              <a:ea typeface="Aptos" panose="020B0004020202020204" pitchFamily="34" charset="0"/>
              <a:cs typeface="Times New Roman" panose="02020603050405020304" pitchFamily="18" charset="0"/>
            </a:endParaRP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A: "I went to the park this morning.“</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B: "I saw many people walking their dogs.“</a:t>
            </a:r>
          </a:p>
          <a:p>
            <a:pPr marL="457200" lvl="1" indent="0">
              <a:lnSpc>
                <a:spcPct val="107000"/>
              </a:lnSpc>
              <a:spcBef>
                <a:spcPts val="0"/>
              </a:spcBef>
              <a:spcAft>
                <a:spcPts val="800"/>
              </a:spcAft>
              <a:buSzPts val="1000"/>
              <a:buNone/>
              <a:tabLst>
                <a:tab pos="914400" algn="l"/>
              </a:tabLst>
            </a:pPr>
            <a:r>
              <a:rPr lang="en-US" dirty="0"/>
              <a:t>The sentences </a:t>
            </a:r>
            <a:r>
              <a:rPr lang="en-US" dirty="0">
                <a:solidFill>
                  <a:srgbClr val="C00000"/>
                </a:solidFill>
              </a:rPr>
              <a:t>could appear </a:t>
            </a:r>
            <a:r>
              <a:rPr lang="en-US" dirty="0"/>
              <a:t>next to each other in a text. So, Label =  </a:t>
            </a:r>
            <a:r>
              <a:rPr lang="en-US" b="1" dirty="0" err="1"/>
              <a:t>IsNext</a:t>
            </a:r>
            <a:r>
              <a:rPr lang="en-US" dirty="0"/>
              <a:t>.</a:t>
            </a: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A: "I went to the park this morning.“</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C: "The stock market crashed in 2008.“</a:t>
            </a:r>
          </a:p>
          <a:p>
            <a:pPr marL="457200" lvl="1" indent="0">
              <a:lnSpc>
                <a:spcPct val="107000"/>
              </a:lnSpc>
              <a:spcBef>
                <a:spcPts val="0"/>
              </a:spcBef>
              <a:spcAft>
                <a:spcPts val="800"/>
              </a:spcAft>
              <a:buSzPts val="1000"/>
              <a:buNone/>
              <a:tabLst>
                <a:tab pos="914400" algn="l"/>
              </a:tabLst>
            </a:pPr>
            <a:r>
              <a:rPr lang="en-US" dirty="0"/>
              <a:t>The sentences are </a:t>
            </a:r>
            <a:r>
              <a:rPr lang="en-US" dirty="0">
                <a:solidFill>
                  <a:srgbClr val="C00000"/>
                </a:solidFill>
              </a:rPr>
              <a:t>not likely</a:t>
            </a:r>
            <a:r>
              <a:rPr lang="en-US" dirty="0"/>
              <a:t> to occur next to each other in a text. So, Label = </a:t>
            </a:r>
            <a:r>
              <a:rPr lang="en-US" b="1" dirty="0" err="1"/>
              <a:t>NotNext</a:t>
            </a:r>
            <a:r>
              <a:rPr lang="en-US" dirty="0"/>
              <a:t>.</a:t>
            </a: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2582224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BB5A-33B5-3A73-5472-CECC4E087D6A}"/>
              </a:ext>
            </a:extLst>
          </p:cNvPr>
          <p:cNvSpPr>
            <a:spLocks noGrp="1"/>
          </p:cNvSpPr>
          <p:nvPr>
            <p:ph type="title"/>
          </p:nvPr>
        </p:nvSpPr>
        <p:spPr/>
        <p:txBody>
          <a:bodyPr/>
          <a:lstStyle/>
          <a:p>
            <a:r>
              <a:rPr lang="en-US" dirty="0"/>
              <a:t>Training using NSP </a:t>
            </a:r>
          </a:p>
        </p:txBody>
      </p:sp>
      <p:sp>
        <p:nvSpPr>
          <p:cNvPr id="4" name="Rectangle 1">
            <a:extLst>
              <a:ext uri="{FF2B5EF4-FFF2-40B4-BE49-F238E27FC236}">
                <a16:creationId xmlns:a16="http://schemas.microsoft.com/office/drawing/2014/main" id="{17D98522-DB3F-8A2F-4D6B-4CB6A249D51F}"/>
              </a:ext>
            </a:extLst>
          </p:cNvPr>
          <p:cNvSpPr>
            <a:spLocks noGrp="1" noChangeArrowheads="1"/>
          </p:cNvSpPr>
          <p:nvPr>
            <p:ph idx="1"/>
          </p:nvPr>
        </p:nvSpPr>
        <p:spPr bwMode="auto">
          <a:xfrm>
            <a:off x="838200" y="1536174"/>
            <a:ext cx="1042851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Sentence pairs are </a:t>
            </a:r>
            <a:r>
              <a:rPr kumimoji="0" lang="en-US" altLang="en-US" sz="2400" b="0" i="0" u="none" strike="noStrike" cap="none" normalizeH="0" baseline="0" dirty="0">
                <a:ln>
                  <a:noFill/>
                </a:ln>
                <a:solidFill>
                  <a:srgbClr val="C00000"/>
                </a:solidFill>
                <a:effectLst/>
              </a:rPr>
              <a:t>sampled</a:t>
            </a:r>
            <a:r>
              <a:rPr kumimoji="0" lang="en-US" altLang="en-US" sz="2400" b="0" i="0" u="none" strike="noStrike" cap="none" normalizeH="0" baseline="0" dirty="0">
                <a:ln>
                  <a:noFill/>
                </a:ln>
                <a:solidFill>
                  <a:schemeClr val="tx1"/>
                </a:solidFill>
                <a:effectLst/>
              </a:rPr>
              <a:t> from the training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50%</a:t>
            </a:r>
            <a:r>
              <a:rPr kumimoji="0" lang="en-US" altLang="en-US" sz="2400" b="0" i="0" u="none" strike="noStrike" cap="none" normalizeH="0" baseline="0" dirty="0">
                <a:ln>
                  <a:noFill/>
                </a:ln>
                <a:solidFill>
                  <a:schemeClr val="tx1"/>
                </a:solidFill>
                <a:effectLst/>
              </a:rPr>
              <a:t> of the time, the </a:t>
            </a:r>
            <a:r>
              <a:rPr kumimoji="0" lang="en-US" altLang="en-US" sz="2400" b="0" i="0" u="none" strike="noStrike" cap="none" normalizeH="0" baseline="0" dirty="0">
                <a:ln>
                  <a:noFill/>
                </a:ln>
                <a:solidFill>
                  <a:srgbClr val="C00000"/>
                </a:solidFill>
                <a:effectLst/>
              </a:rPr>
              <a:t>second sentence </a:t>
            </a:r>
            <a:r>
              <a:rPr kumimoji="0" lang="en-US" altLang="en-US" sz="2400" b="0" i="0" u="none" strike="noStrike" cap="none" normalizeH="0" baseline="0" dirty="0">
                <a:ln>
                  <a:noFill/>
                </a:ln>
                <a:solidFill>
                  <a:schemeClr val="tx1"/>
                </a:solidFill>
                <a:effectLst/>
              </a:rPr>
              <a:t>is the </a:t>
            </a:r>
            <a:r>
              <a:rPr kumimoji="0" lang="en-US" altLang="en-US" sz="2400" b="0" i="0" u="none" strike="noStrike" cap="none" normalizeH="0" baseline="0" dirty="0">
                <a:ln>
                  <a:noFill/>
                </a:ln>
                <a:solidFill>
                  <a:srgbClr val="C00000"/>
                </a:solidFill>
                <a:effectLst/>
              </a:rPr>
              <a:t>actual</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rgbClr val="C00000"/>
                </a:solidFill>
                <a:effectLst/>
              </a:rPr>
              <a:t>next</a:t>
            </a:r>
            <a:r>
              <a:rPr kumimoji="0" lang="en-US" altLang="en-US" sz="2400" b="0" i="0" u="none" strike="noStrike" cap="none" normalizeH="0" baseline="0" dirty="0">
                <a:ln>
                  <a:noFill/>
                </a:ln>
                <a:solidFill>
                  <a:schemeClr val="tx1"/>
                </a:solidFill>
                <a:effectLst/>
              </a:rPr>
              <a:t> sentence in the original text (</a:t>
            </a:r>
            <a:r>
              <a:rPr kumimoji="0" lang="en-US" altLang="en-US" sz="2400" b="0" i="0" u="none" strike="noStrike" cap="none" normalizeH="0" baseline="0" dirty="0">
                <a:ln>
                  <a:noFill/>
                </a:ln>
                <a:solidFill>
                  <a:srgbClr val="C00000"/>
                </a:solidFill>
                <a:effectLst/>
              </a:rPr>
              <a:t>positive</a:t>
            </a:r>
            <a:r>
              <a:rPr kumimoji="0" lang="en-US" altLang="en-US" sz="2400" b="0" i="0" u="none" strike="noStrike" cap="none" normalizeH="0" baseline="0" dirty="0">
                <a:ln>
                  <a:noFill/>
                </a:ln>
                <a:solidFill>
                  <a:schemeClr val="tx1"/>
                </a:solidFill>
                <a:effectLst/>
              </a:rPr>
              <a:t> sample).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50%</a:t>
            </a:r>
            <a:r>
              <a:rPr kumimoji="0" lang="en-US" altLang="en-US" sz="2400" b="0" i="0" u="none" strike="noStrike" cap="none" normalizeH="0" baseline="0" dirty="0">
                <a:ln>
                  <a:noFill/>
                </a:ln>
                <a:solidFill>
                  <a:schemeClr val="tx1"/>
                </a:solidFill>
                <a:effectLst/>
              </a:rPr>
              <a:t> of the time, the </a:t>
            </a:r>
            <a:r>
              <a:rPr kumimoji="0" lang="en-US" altLang="en-US" sz="2400" b="0" i="0" u="none" strike="noStrike" cap="none" normalizeH="0" baseline="0" dirty="0">
                <a:ln>
                  <a:noFill/>
                </a:ln>
                <a:solidFill>
                  <a:srgbClr val="C00000"/>
                </a:solidFill>
                <a:effectLst/>
              </a:rPr>
              <a:t>second sentence </a:t>
            </a:r>
            <a:r>
              <a:rPr kumimoji="0" lang="en-US" altLang="en-US" sz="2400" b="0" i="0" u="none" strike="noStrike" cap="none" normalizeH="0" baseline="0" dirty="0">
                <a:ln>
                  <a:noFill/>
                </a:ln>
                <a:solidFill>
                  <a:schemeClr val="tx1"/>
                </a:solidFill>
                <a:effectLst/>
              </a:rPr>
              <a:t>is a </a:t>
            </a:r>
            <a:r>
              <a:rPr kumimoji="0" lang="en-US" altLang="en-US" sz="2400" b="0" i="0" u="none" strike="noStrike" cap="none" normalizeH="0" baseline="0" dirty="0">
                <a:ln>
                  <a:noFill/>
                </a:ln>
                <a:solidFill>
                  <a:srgbClr val="C00000"/>
                </a:solidFill>
                <a:effectLst/>
              </a:rPr>
              <a:t>random</a:t>
            </a:r>
            <a:r>
              <a:rPr kumimoji="0" lang="en-US" altLang="en-US" sz="2400" b="0" i="0" u="none" strike="noStrike" cap="none" normalizeH="0" baseline="0" dirty="0">
                <a:ln>
                  <a:noFill/>
                </a:ln>
                <a:solidFill>
                  <a:schemeClr val="tx1"/>
                </a:solidFill>
                <a:effectLst/>
              </a:rPr>
              <a:t> sentence from the corpus (</a:t>
            </a:r>
            <a:r>
              <a:rPr kumimoji="0" lang="en-US" altLang="en-US" sz="2400" b="0" i="0" u="none" strike="noStrike" cap="none" normalizeH="0" baseline="0" dirty="0">
                <a:ln>
                  <a:noFill/>
                </a:ln>
                <a:solidFill>
                  <a:srgbClr val="C00000"/>
                </a:solidFill>
                <a:effectLst/>
              </a:rPr>
              <a:t>negative</a:t>
            </a:r>
            <a:r>
              <a:rPr kumimoji="0" lang="en-US" altLang="en-US" sz="2400" b="0" i="0" u="none" strike="noStrike" cap="none" normalizeH="0" baseline="0" dirty="0">
                <a:ln>
                  <a:noFill/>
                </a:ln>
                <a:solidFill>
                  <a:schemeClr val="tx1"/>
                </a:solidFill>
                <a:effectLst/>
              </a:rPr>
              <a:t> sample).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The model learns to classify whether the two sentences are related or not based on aggregate information across the entire input. </a:t>
            </a:r>
          </a:p>
        </p:txBody>
      </p:sp>
    </p:spTree>
    <p:extLst>
      <p:ext uri="{BB962C8B-B14F-4D97-AF65-F5344CB8AC3E}">
        <p14:creationId xmlns:p14="http://schemas.microsoft.com/office/powerpoint/2010/main" val="205337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8986" y="642414"/>
            <a:ext cx="5514414" cy="620713"/>
          </a:xfrm>
          <a:prstGeom prst="rect">
            <a:avLst/>
          </a:prstGeom>
        </p:spPr>
        <p:txBody>
          <a:bodyPr vert="horz" wrap="square" lIns="0" tIns="11206" rIns="0" bIns="0" numCol="1" rtlCol="0" anchor="ctr" anchorCtr="0" compatLnSpc="1">
            <a:prstTxWarp prst="textNoShape">
              <a:avLst/>
            </a:prstTxWarp>
            <a:spAutoFit/>
          </a:bodyPr>
          <a:lstStyle/>
          <a:p>
            <a:pPr marL="11206">
              <a:spcBef>
                <a:spcPts val="88"/>
              </a:spcBef>
            </a:pPr>
            <a:r>
              <a:rPr lang="en-US" dirty="0"/>
              <a:t>Seq2Seq</a:t>
            </a:r>
            <a:r>
              <a:rPr lang="en-US" spc="-70" dirty="0"/>
              <a:t> </a:t>
            </a:r>
            <a:r>
              <a:rPr lang="en-US" dirty="0"/>
              <a:t>with</a:t>
            </a:r>
            <a:r>
              <a:rPr lang="en-US" spc="-170" dirty="0"/>
              <a:t> </a:t>
            </a:r>
            <a:r>
              <a:rPr lang="en-US" spc="-10" dirty="0"/>
              <a:t>Attention</a:t>
            </a:r>
            <a:endParaRPr spc="-22" dirty="0"/>
          </a:p>
        </p:txBody>
      </p:sp>
      <p:sp>
        <p:nvSpPr>
          <p:cNvPr id="11" name="object 3">
            <a:extLst>
              <a:ext uri="{FF2B5EF4-FFF2-40B4-BE49-F238E27FC236}">
                <a16:creationId xmlns:a16="http://schemas.microsoft.com/office/drawing/2014/main" id="{FA12291A-AA1C-4415-C4A6-51410D6D374B}"/>
              </a:ext>
            </a:extLst>
          </p:cNvPr>
          <p:cNvSpPr txBox="1"/>
          <p:nvPr/>
        </p:nvSpPr>
        <p:spPr>
          <a:xfrm>
            <a:off x="671100" y="1641138"/>
            <a:ext cx="11246923" cy="748282"/>
          </a:xfrm>
          <a:prstGeom prst="rect">
            <a:avLst/>
          </a:prstGeom>
        </p:spPr>
        <p:txBody>
          <a:bodyPr vert="horz" wrap="square" lIns="0" tIns="9525" rIns="0" bIns="0" rtlCol="0">
            <a:spAutoFit/>
          </a:bodyPr>
          <a:lstStyle/>
          <a:p>
            <a:pPr marL="390049" lvl="1" indent="-123349">
              <a:spcBef>
                <a:spcPts val="45"/>
              </a:spcBef>
              <a:buFont typeface="Arial MT"/>
              <a:buChar char="•"/>
              <a:tabLst>
                <a:tab pos="390049" algn="l"/>
              </a:tabLst>
            </a:pPr>
            <a:r>
              <a:rPr sz="2400" dirty="0">
                <a:latin typeface="Calibri"/>
                <a:cs typeface="Calibri"/>
              </a:rPr>
              <a:t>Use</a:t>
            </a:r>
            <a:r>
              <a:rPr sz="2400" spc="-30" dirty="0">
                <a:latin typeface="Calibri"/>
                <a:cs typeface="Calibri"/>
              </a:rPr>
              <a:t> </a:t>
            </a:r>
            <a:r>
              <a:rPr sz="2400" spc="-8" dirty="0">
                <a:latin typeface="Calibri"/>
                <a:cs typeface="Calibri"/>
              </a:rPr>
              <a:t>encoder/decoder</a:t>
            </a:r>
            <a:r>
              <a:rPr sz="2400" spc="-30" dirty="0">
                <a:latin typeface="Calibri"/>
                <a:cs typeface="Calibri"/>
              </a:rPr>
              <a:t> </a:t>
            </a:r>
            <a:r>
              <a:rPr sz="2400" spc="-8" dirty="0">
                <a:latin typeface="Calibri"/>
                <a:cs typeface="Calibri"/>
              </a:rPr>
              <a:t>architectures</a:t>
            </a:r>
            <a:r>
              <a:rPr sz="2400" spc="-26" dirty="0">
                <a:latin typeface="Calibri"/>
                <a:cs typeface="Calibri"/>
              </a:rPr>
              <a:t> </a:t>
            </a:r>
            <a:r>
              <a:rPr sz="2400" dirty="0">
                <a:latin typeface="Calibri"/>
                <a:cs typeface="Calibri"/>
              </a:rPr>
              <a:t>based</a:t>
            </a:r>
            <a:r>
              <a:rPr sz="2400" spc="-30" dirty="0">
                <a:latin typeface="Calibri"/>
                <a:cs typeface="Calibri"/>
              </a:rPr>
              <a:t> </a:t>
            </a:r>
            <a:r>
              <a:rPr sz="2400" dirty="0">
                <a:latin typeface="Calibri"/>
                <a:cs typeface="Calibri"/>
              </a:rPr>
              <a:t>on</a:t>
            </a:r>
            <a:r>
              <a:rPr sz="2400" spc="-30" dirty="0">
                <a:latin typeface="Calibri"/>
                <a:cs typeface="Calibri"/>
              </a:rPr>
              <a:t> </a:t>
            </a:r>
            <a:r>
              <a:rPr sz="2400" spc="-15" dirty="0">
                <a:solidFill>
                  <a:srgbClr val="C00000"/>
                </a:solidFill>
                <a:latin typeface="Calibri"/>
                <a:cs typeface="Calibri"/>
              </a:rPr>
              <a:t>RNNs</a:t>
            </a:r>
            <a:r>
              <a:rPr lang="en-US" sz="2400" spc="-15" dirty="0">
                <a:solidFill>
                  <a:srgbClr val="FF0000"/>
                </a:solidFill>
                <a:latin typeface="Calibri"/>
                <a:cs typeface="Calibri"/>
              </a:rPr>
              <a:t> / </a:t>
            </a:r>
            <a:r>
              <a:rPr lang="en-US" sz="2400" spc="-15" dirty="0">
                <a:solidFill>
                  <a:srgbClr val="C00000"/>
                </a:solidFill>
                <a:latin typeface="Calibri"/>
                <a:cs typeface="Calibri"/>
              </a:rPr>
              <a:t>LSTM</a:t>
            </a:r>
            <a:endParaRPr sz="2400" dirty="0">
              <a:solidFill>
                <a:srgbClr val="C00000"/>
              </a:solidFill>
              <a:latin typeface="Calibri"/>
              <a:cs typeface="Calibri"/>
            </a:endParaRPr>
          </a:p>
          <a:p>
            <a:pPr marL="390049" lvl="1" indent="-123349">
              <a:spcBef>
                <a:spcPts val="30"/>
              </a:spcBef>
              <a:buFont typeface="Arial MT"/>
              <a:buChar char="•"/>
              <a:tabLst>
                <a:tab pos="390049" algn="l"/>
              </a:tabLst>
            </a:pPr>
            <a:r>
              <a:rPr sz="2400" dirty="0">
                <a:latin typeface="Calibri"/>
                <a:cs typeface="Calibri"/>
              </a:rPr>
              <a:t>Use</a:t>
            </a:r>
            <a:r>
              <a:rPr lang="en-US" sz="2400" dirty="0">
                <a:latin typeface="Calibri"/>
                <a:cs typeface="Calibri"/>
              </a:rPr>
              <a:t> </a:t>
            </a:r>
            <a:r>
              <a:rPr lang="en-US" sz="2400" dirty="0">
                <a:solidFill>
                  <a:srgbClr val="C00000"/>
                </a:solidFill>
                <a:latin typeface="Calibri"/>
                <a:cs typeface="Calibri"/>
              </a:rPr>
              <a:t>encoder/decoder</a:t>
            </a:r>
            <a:r>
              <a:rPr sz="2400" spc="-45" dirty="0">
                <a:solidFill>
                  <a:srgbClr val="C00000"/>
                </a:solidFill>
                <a:latin typeface="Calibri"/>
                <a:cs typeface="Calibri"/>
              </a:rPr>
              <a:t> </a:t>
            </a:r>
            <a:r>
              <a:rPr sz="2400" spc="-8" dirty="0">
                <a:solidFill>
                  <a:srgbClr val="C00000"/>
                </a:solidFill>
                <a:latin typeface="Calibri"/>
                <a:cs typeface="Calibri"/>
              </a:rPr>
              <a:t>attention</a:t>
            </a:r>
            <a:r>
              <a:rPr sz="2400" spc="-41" dirty="0">
                <a:solidFill>
                  <a:srgbClr val="C00000"/>
                </a:solidFill>
                <a:latin typeface="Calibri"/>
                <a:cs typeface="Calibri"/>
              </a:rPr>
              <a:t> </a:t>
            </a:r>
            <a:r>
              <a:rPr sz="2400" spc="-8" dirty="0">
                <a:latin typeface="Calibri"/>
                <a:cs typeface="Calibri"/>
              </a:rPr>
              <a:t>mechanisms</a:t>
            </a:r>
            <a:endParaRPr sz="2400" dirty="0">
              <a:latin typeface="Calibri"/>
              <a:cs typeface="Calibri"/>
            </a:endParaRPr>
          </a:p>
        </p:txBody>
      </p:sp>
      <p:sp>
        <p:nvSpPr>
          <p:cNvPr id="5" name="TextBox 4">
            <a:extLst>
              <a:ext uri="{FF2B5EF4-FFF2-40B4-BE49-F238E27FC236}">
                <a16:creationId xmlns:a16="http://schemas.microsoft.com/office/drawing/2014/main" id="{0EF71B32-E2EF-C0A1-0BF0-A878F60C8D41}"/>
              </a:ext>
            </a:extLst>
          </p:cNvPr>
          <p:cNvSpPr txBox="1"/>
          <p:nvPr/>
        </p:nvSpPr>
        <p:spPr>
          <a:xfrm>
            <a:off x="958776" y="4548043"/>
            <a:ext cx="4725093" cy="1015663"/>
          </a:xfrm>
          <a:prstGeom prst="rect">
            <a:avLst/>
          </a:prstGeom>
          <a:noFill/>
        </p:spPr>
        <p:txBody>
          <a:bodyPr wrap="square">
            <a:spAutoFit/>
          </a:bodyPr>
          <a:lstStyle/>
          <a:p>
            <a:r>
              <a:rPr lang="en-US" sz="2000" dirty="0"/>
              <a:t>Seq2Seq RNNs with attention were a significant </a:t>
            </a:r>
            <a:r>
              <a:rPr lang="en-US" sz="2000" dirty="0">
                <a:solidFill>
                  <a:srgbClr val="C00000"/>
                </a:solidFill>
              </a:rPr>
              <a:t>improvement</a:t>
            </a:r>
            <a:r>
              <a:rPr lang="en-US" sz="2000" dirty="0"/>
              <a:t> over traditional RNNs for tasks like machine translation</a:t>
            </a:r>
          </a:p>
        </p:txBody>
      </p:sp>
      <p:pic>
        <p:nvPicPr>
          <p:cNvPr id="8" name="Picture 7">
            <a:extLst>
              <a:ext uri="{FF2B5EF4-FFF2-40B4-BE49-F238E27FC236}">
                <a16:creationId xmlns:a16="http://schemas.microsoft.com/office/drawing/2014/main" id="{68AA145E-0F26-E352-7CDA-D042905321B1}"/>
              </a:ext>
            </a:extLst>
          </p:cNvPr>
          <p:cNvPicPr>
            <a:picLocks noChangeAspect="1"/>
          </p:cNvPicPr>
          <p:nvPr/>
        </p:nvPicPr>
        <p:blipFill>
          <a:blip r:embed="rId2"/>
          <a:stretch>
            <a:fillRect/>
          </a:stretch>
        </p:blipFill>
        <p:spPr>
          <a:xfrm>
            <a:off x="5488660" y="2716166"/>
            <a:ext cx="6356136" cy="366375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B2CF-3A35-D9B3-9120-B9B0F9EE09D0}"/>
              </a:ext>
            </a:extLst>
          </p:cNvPr>
          <p:cNvSpPr>
            <a:spLocks noGrp="1"/>
          </p:cNvSpPr>
          <p:nvPr>
            <p:ph type="title"/>
          </p:nvPr>
        </p:nvSpPr>
        <p:spPr/>
        <p:txBody>
          <a:bodyPr/>
          <a:lstStyle/>
          <a:p>
            <a:r>
              <a:rPr lang="en-US" dirty="0"/>
              <a:t>NSP Advantages and Limitations</a:t>
            </a:r>
          </a:p>
        </p:txBody>
      </p:sp>
      <p:sp>
        <p:nvSpPr>
          <p:cNvPr id="4" name="Rectangle 1">
            <a:extLst>
              <a:ext uri="{FF2B5EF4-FFF2-40B4-BE49-F238E27FC236}">
                <a16:creationId xmlns:a16="http://schemas.microsoft.com/office/drawing/2014/main" id="{4149C74D-2250-613E-7DCB-34E3CE66214F}"/>
              </a:ext>
            </a:extLst>
          </p:cNvPr>
          <p:cNvSpPr>
            <a:spLocks noGrp="1" noChangeArrowheads="1"/>
          </p:cNvSpPr>
          <p:nvPr>
            <p:ph idx="1"/>
          </p:nvPr>
        </p:nvSpPr>
        <p:spPr bwMode="auto">
          <a:xfrm>
            <a:off x="881743" y="1584755"/>
            <a:ext cx="1042851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Sentence Coherence</a:t>
            </a:r>
            <a:r>
              <a:rPr kumimoji="0" lang="en-US" altLang="en-US" sz="2400" b="0" i="0" u="none" strike="noStrike" cap="none" normalizeH="0" baseline="0" dirty="0">
                <a:ln>
                  <a:noFill/>
                </a:ln>
                <a:solidFill>
                  <a:schemeClr val="tx1"/>
                </a:solidFill>
                <a:effectLst/>
              </a:rPr>
              <a:t>: By understanding the logical flow between sentences, the model improves its ability to handle tasks that require </a:t>
            </a:r>
            <a:r>
              <a:rPr kumimoji="0" lang="en-US" altLang="en-US" sz="2400" b="0" i="0" u="none" strike="noStrike" cap="none" normalizeH="0" baseline="0" dirty="0">
                <a:ln>
                  <a:noFill/>
                </a:ln>
                <a:solidFill>
                  <a:srgbClr val="C00000"/>
                </a:solidFill>
                <a:effectLst/>
              </a:rPr>
              <a:t>multi-sentence reasoning </a:t>
            </a:r>
            <a:r>
              <a:rPr kumimoji="0" lang="en-US" altLang="en-US" sz="2400" b="0" i="0" u="none" strike="noStrike" cap="none" normalizeH="0" baseline="0" dirty="0">
                <a:ln>
                  <a:noFill/>
                </a:ln>
                <a:solidFill>
                  <a:schemeClr val="tx1"/>
                </a:solidFill>
                <a:effectLst/>
              </a:rPr>
              <a:t>(e.g., </a:t>
            </a:r>
            <a:r>
              <a:rPr kumimoji="0" lang="en-US" altLang="en-US" sz="2400" b="0" i="0" u="none" strike="noStrike" cap="none" normalizeH="0" baseline="0" dirty="0">
                <a:ln>
                  <a:noFill/>
                </a:ln>
                <a:solidFill>
                  <a:srgbClr val="C00000"/>
                </a:solidFill>
                <a:effectLst/>
              </a:rPr>
              <a:t>question answering</a:t>
            </a:r>
            <a:r>
              <a:rPr kumimoji="0" lang="en-US" altLang="en-US" sz="2400" b="0" i="0" u="none" strike="noStrike" cap="none" normalizeH="0" baseline="0" dirty="0">
                <a:ln>
                  <a:noFill/>
                </a:ln>
                <a:solidFill>
                  <a:schemeClr val="tx1"/>
                </a:solidFill>
                <a:effectLst/>
              </a:rPr>
              <a:t>, text </a:t>
            </a:r>
            <a:r>
              <a:rPr kumimoji="0" lang="en-US" altLang="en-US" sz="2400" b="0" i="0" u="none" strike="noStrike" cap="none" normalizeH="0" baseline="0" dirty="0">
                <a:ln>
                  <a:noFill/>
                </a:ln>
                <a:solidFill>
                  <a:srgbClr val="C00000"/>
                </a:solidFill>
                <a:effectLst/>
              </a:rPr>
              <a:t>summarization</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Document-Level Understanding</a:t>
            </a:r>
            <a:r>
              <a:rPr kumimoji="0" lang="en-US" altLang="en-US" sz="2400" b="0" i="0" u="none" strike="noStrike" cap="none" normalizeH="0" baseline="0" dirty="0">
                <a:ln>
                  <a:noFill/>
                </a:ln>
                <a:solidFill>
                  <a:schemeClr val="tx1"/>
                </a:solidFill>
                <a:effectLst/>
              </a:rPr>
              <a:t>: NSP enables the model to better understand how ideas and </a:t>
            </a:r>
            <a:r>
              <a:rPr kumimoji="0" lang="en-US" altLang="en-US" sz="2400" b="0" i="0" u="none" strike="noStrike" cap="none" normalizeH="0" baseline="0" dirty="0">
                <a:ln>
                  <a:noFill/>
                </a:ln>
                <a:solidFill>
                  <a:srgbClr val="C00000"/>
                </a:solidFill>
                <a:effectLst/>
              </a:rPr>
              <a:t>topics</a:t>
            </a:r>
            <a:r>
              <a:rPr kumimoji="0" lang="en-US" altLang="en-US" sz="2400" b="0" i="0" u="none" strike="noStrike" cap="none" normalizeH="0" baseline="0" dirty="0">
                <a:ln>
                  <a:noFill/>
                </a:ln>
                <a:solidFill>
                  <a:schemeClr val="tx1"/>
                </a:solidFill>
                <a:effectLst/>
              </a:rPr>
              <a:t> develop </a:t>
            </a:r>
            <a:r>
              <a:rPr kumimoji="0" lang="en-US" altLang="en-US" sz="2400" b="0" i="0" u="none" strike="noStrike" cap="none" normalizeH="0" baseline="0" dirty="0">
                <a:ln>
                  <a:noFill/>
                </a:ln>
                <a:solidFill>
                  <a:srgbClr val="C00000"/>
                </a:solidFill>
                <a:effectLst/>
              </a:rPr>
              <a:t>across sentences</a:t>
            </a:r>
            <a:r>
              <a:rPr kumimoji="0" lang="en-US" altLang="en-US" sz="2400" b="0" i="0" u="none" strike="noStrike" cap="none" normalizeH="0" baseline="0" dirty="0">
                <a:ln>
                  <a:noFill/>
                </a:ln>
                <a:solidFill>
                  <a:schemeClr val="tx1"/>
                </a:solidFill>
                <a:effectLst/>
              </a:rPr>
              <a:t>, which is important for tasks like </a:t>
            </a:r>
            <a:r>
              <a:rPr kumimoji="0" lang="en-US" altLang="en-US" sz="2400" b="0" i="0" u="none" strike="noStrike" cap="none" normalizeH="0" baseline="0" dirty="0">
                <a:ln>
                  <a:noFill/>
                </a:ln>
                <a:solidFill>
                  <a:srgbClr val="C00000"/>
                </a:solidFill>
                <a:effectLst/>
              </a:rPr>
              <a:t>information retrieval </a:t>
            </a:r>
            <a:r>
              <a:rPr kumimoji="0" lang="en-US" altLang="en-US" sz="2400" b="0" i="0" u="none" strike="noStrike" cap="none" normalizeH="0" baseline="0" dirty="0">
                <a:ln>
                  <a:noFill/>
                </a:ln>
                <a:solidFill>
                  <a:schemeClr val="tx1"/>
                </a:solidFill>
                <a:effectLst/>
              </a:rPr>
              <a:t>and </a:t>
            </a:r>
            <a:r>
              <a:rPr kumimoji="0" lang="en-US" altLang="en-US" sz="2400" b="0" i="0" u="none" strike="noStrike" cap="none" normalizeH="0" baseline="0" dirty="0">
                <a:ln>
                  <a:noFill/>
                </a:ln>
                <a:solidFill>
                  <a:srgbClr val="C00000"/>
                </a:solidFill>
                <a:effectLst/>
              </a:rPr>
              <a:t>dialogue systems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rgbClr val="C00000"/>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Limitations</a:t>
            </a:r>
            <a:r>
              <a:rPr kumimoji="0" lang="en-US" altLang="en-US" sz="2400" b="0" i="0" u="none" strike="noStrike" cap="none" normalizeH="0" baseline="0" dirty="0">
                <a:ln>
                  <a:noFill/>
                </a:ln>
                <a:effectLst/>
              </a:rPr>
              <a:t>: Researchers found that NSP isn't always crucial for performance, and some later models (like </a:t>
            </a:r>
            <a:r>
              <a:rPr kumimoji="0" lang="en-US" altLang="en-US" sz="2400" b="0" i="0" u="none" strike="noStrike" cap="none" normalizeH="0" baseline="0" dirty="0" err="1">
                <a:ln>
                  <a:noFill/>
                </a:ln>
                <a:effectLst/>
              </a:rPr>
              <a:t>RoBERTa</a:t>
            </a:r>
            <a:r>
              <a:rPr kumimoji="0" lang="en-US" altLang="en-US" sz="2400" b="0" i="0" u="none" strike="noStrike" cap="none" normalizeH="0" baseline="0" dirty="0">
                <a:ln>
                  <a:noFill/>
                </a:ln>
                <a:effectLst/>
              </a:rPr>
              <a:t>) </a:t>
            </a:r>
            <a:r>
              <a:rPr kumimoji="0" lang="en-US" altLang="en-US" sz="2400" b="0" i="0" u="none" strike="noStrike" cap="none" normalizeH="0" baseline="0" dirty="0">
                <a:ln>
                  <a:noFill/>
                </a:ln>
                <a:solidFill>
                  <a:srgbClr val="C00000"/>
                </a:solidFill>
                <a:effectLst/>
              </a:rPr>
              <a:t>excluded NSP </a:t>
            </a:r>
            <a:r>
              <a:rPr kumimoji="0" lang="en-US" altLang="en-US" sz="2400" b="0" i="0" u="none" strike="noStrike" cap="none" normalizeH="0" baseline="0" dirty="0">
                <a:ln>
                  <a:noFill/>
                </a:ln>
                <a:effectLst/>
              </a:rPr>
              <a:t>from pre-training and still achieved state-of-the-art results using </a:t>
            </a:r>
            <a:r>
              <a:rPr kumimoji="0" lang="en-US" altLang="en-US" sz="2400" b="0" i="0" u="none" strike="noStrike" cap="none" normalizeH="0" baseline="0" dirty="0">
                <a:ln>
                  <a:noFill/>
                </a:ln>
                <a:solidFill>
                  <a:srgbClr val="C00000"/>
                </a:solidFill>
                <a:effectLst/>
              </a:rPr>
              <a:t>MLM</a:t>
            </a:r>
          </a:p>
        </p:txBody>
      </p:sp>
    </p:spTree>
    <p:extLst>
      <p:ext uri="{BB962C8B-B14F-4D97-AF65-F5344CB8AC3E}">
        <p14:creationId xmlns:p14="http://schemas.microsoft.com/office/powerpoint/2010/main" val="410729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CFC8-C339-AEF8-BD80-EF52C057520F}"/>
              </a:ext>
            </a:extLst>
          </p:cNvPr>
          <p:cNvSpPr>
            <a:spLocks noGrp="1"/>
          </p:cNvSpPr>
          <p:nvPr>
            <p:ph type="title"/>
          </p:nvPr>
        </p:nvSpPr>
        <p:spPr/>
        <p:txBody>
          <a:bodyPr/>
          <a:lstStyle/>
          <a:p>
            <a:r>
              <a:rPr lang="en-US" dirty="0"/>
              <a:t>Assignment 6</a:t>
            </a:r>
          </a:p>
        </p:txBody>
      </p:sp>
      <p:sp>
        <p:nvSpPr>
          <p:cNvPr id="4" name="Content Placeholder 3">
            <a:extLst>
              <a:ext uri="{FF2B5EF4-FFF2-40B4-BE49-F238E27FC236}">
                <a16:creationId xmlns:a16="http://schemas.microsoft.com/office/drawing/2014/main" id="{B925501A-5118-5B95-D46B-9F625C7EFC87}"/>
              </a:ext>
            </a:extLst>
          </p:cNvPr>
          <p:cNvSpPr>
            <a:spLocks noGrp="1"/>
          </p:cNvSpPr>
          <p:nvPr>
            <p:ph idx="1"/>
          </p:nvPr>
        </p:nvSpPr>
        <p:spPr/>
        <p:txBody>
          <a:bodyPr>
            <a:normAutofit lnSpcReduction="10000"/>
          </a:bodyPr>
          <a:lstStyle/>
          <a:p>
            <a:pPr marL="0" indent="0">
              <a:buNone/>
            </a:pPr>
            <a:r>
              <a:rPr lang="en-US" dirty="0"/>
              <a:t>1- Using transformers, first translate the following text then summarize the translated text and finally apply sentiment analysis on the summarized text:</a:t>
            </a:r>
          </a:p>
          <a:p>
            <a:pPr marL="0" indent="0">
              <a:buNone/>
            </a:pPr>
            <a:r>
              <a:rPr lang="fr-FR" sz="2000" dirty="0"/>
              <a:t>J'apprécie le sérieux avec lequel ce restaurant prend les allergies alimentaires. En tant que personne allergique aux noix, je me sentais complètement en sécurité en dînant ici. De plus, leurs options sans gluten et végétaliennes ont été une agréable surprise. Fortement recommandé à toute personne ayant des restrictions alimentaires Community </a:t>
            </a:r>
            <a:r>
              <a:rPr lang="fr-FR" sz="2000" dirty="0" err="1"/>
              <a:t>Verified</a:t>
            </a:r>
            <a:r>
              <a:rPr lang="fr-FR" sz="2000" dirty="0"/>
              <a:t> </a:t>
            </a:r>
            <a:r>
              <a:rPr lang="fr-FR" sz="2000" dirty="0" err="1"/>
              <a:t>icon</a:t>
            </a:r>
            <a:endParaRPr lang="fr-FR" sz="2000" dirty="0"/>
          </a:p>
          <a:p>
            <a:pPr marL="0" indent="0">
              <a:buNone/>
            </a:pPr>
            <a:endParaRPr lang="fr-FR" sz="2000" dirty="0"/>
          </a:p>
          <a:p>
            <a:pPr marL="0" indent="0">
              <a:buNone/>
            </a:pPr>
            <a:r>
              <a:rPr lang="en-US" dirty="0"/>
              <a:t>2- Using each of temperatures of 0.1 and 1.4, repeat the following query on GPT4 for 5 times. Which of these temperatures are more reliable for diagnosis of diseases?</a:t>
            </a:r>
          </a:p>
          <a:p>
            <a:pPr marL="0" indent="0">
              <a:buNone/>
            </a:pPr>
            <a:r>
              <a:rPr lang="en-US" sz="2000" dirty="0"/>
              <a:t>“a patient has a low blood pressure and a high heart rate. just give me names of three most probable diseases without any other word.”</a:t>
            </a:r>
          </a:p>
        </p:txBody>
      </p:sp>
    </p:spTree>
    <p:extLst>
      <p:ext uri="{BB962C8B-B14F-4D97-AF65-F5344CB8AC3E}">
        <p14:creationId xmlns:p14="http://schemas.microsoft.com/office/powerpoint/2010/main" val="36225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85940-C21D-CB48-F7BA-58013A6CE751}"/>
              </a:ext>
            </a:extLst>
          </p:cNvPr>
          <p:cNvPicPr>
            <a:picLocks noChangeAspect="1"/>
          </p:cNvPicPr>
          <p:nvPr/>
        </p:nvPicPr>
        <p:blipFill>
          <a:blip r:embed="rId2"/>
          <a:stretch>
            <a:fillRect/>
          </a:stretch>
        </p:blipFill>
        <p:spPr>
          <a:xfrm>
            <a:off x="7721665" y="3429000"/>
            <a:ext cx="4470335" cy="3383795"/>
          </a:xfrm>
          <a:prstGeom prst="rect">
            <a:avLst/>
          </a:prstGeom>
        </p:spPr>
      </p:pic>
      <p:sp>
        <p:nvSpPr>
          <p:cNvPr id="2" name="Title 1">
            <a:extLst>
              <a:ext uri="{FF2B5EF4-FFF2-40B4-BE49-F238E27FC236}">
                <a16:creationId xmlns:a16="http://schemas.microsoft.com/office/drawing/2014/main" id="{32EC2D2D-0535-1D64-6E72-EF571F0929A8}"/>
              </a:ext>
            </a:extLst>
          </p:cNvPr>
          <p:cNvSpPr>
            <a:spLocks noGrp="1"/>
          </p:cNvSpPr>
          <p:nvPr>
            <p:ph type="title"/>
          </p:nvPr>
        </p:nvSpPr>
        <p:spPr>
          <a:xfrm>
            <a:off x="934948" y="357011"/>
            <a:ext cx="10190253" cy="923330"/>
          </a:xfrm>
        </p:spPr>
        <p:txBody>
          <a:bodyPr/>
          <a:lstStyle/>
          <a:p>
            <a:r>
              <a:rPr lang="en-US" dirty="0"/>
              <a:t>Problem with seq2seq even with Attention </a:t>
            </a:r>
          </a:p>
        </p:txBody>
      </p:sp>
      <p:sp>
        <p:nvSpPr>
          <p:cNvPr id="3" name="Text Placeholder 2">
            <a:extLst>
              <a:ext uri="{FF2B5EF4-FFF2-40B4-BE49-F238E27FC236}">
                <a16:creationId xmlns:a16="http://schemas.microsoft.com/office/drawing/2014/main" id="{B1D62251-4CA7-6E19-05C0-DACA44BF8468}"/>
              </a:ext>
            </a:extLst>
          </p:cNvPr>
          <p:cNvSpPr>
            <a:spLocks noGrp="1"/>
          </p:cNvSpPr>
          <p:nvPr>
            <p:ph type="body" idx="1"/>
          </p:nvPr>
        </p:nvSpPr>
        <p:spPr>
          <a:xfrm>
            <a:off x="1153707" y="1268858"/>
            <a:ext cx="7178635" cy="5589142"/>
          </a:xfrm>
        </p:spPr>
        <p:txBody>
          <a:bodyPr/>
          <a:lstStyle/>
          <a:p>
            <a:pPr marL="0" indent="0">
              <a:buNone/>
            </a:pPr>
            <a:r>
              <a:rPr lang="en-US" sz="2400" b="1" dirty="0"/>
              <a:t>Long-Range Dependencies:</a:t>
            </a:r>
          </a:p>
          <a:p>
            <a:r>
              <a:rPr lang="en-US" sz="2400" dirty="0"/>
              <a:t>RNNs struggle with capturing</a:t>
            </a:r>
            <a:r>
              <a:rPr lang="en-US" sz="2400" dirty="0">
                <a:solidFill>
                  <a:srgbClr val="C00000"/>
                </a:solidFill>
              </a:rPr>
              <a:t> long-range dependencies</a:t>
            </a:r>
            <a:r>
              <a:rPr lang="en-US" sz="2400" dirty="0">
                <a:solidFill>
                  <a:srgbClr val="FF0000"/>
                </a:solidFill>
              </a:rPr>
              <a:t> </a:t>
            </a:r>
            <a:r>
              <a:rPr lang="en-US" sz="2400" dirty="0"/>
              <a:t>because information has to pass through </a:t>
            </a:r>
            <a:r>
              <a:rPr lang="en-US" sz="2400" dirty="0">
                <a:solidFill>
                  <a:srgbClr val="C00000"/>
                </a:solidFill>
              </a:rPr>
              <a:t>many intermediate steps. </a:t>
            </a:r>
          </a:p>
          <a:p>
            <a:endParaRPr lang="en-US" sz="2400" dirty="0"/>
          </a:p>
          <a:p>
            <a:pPr marL="0" indent="0">
              <a:buNone/>
            </a:pPr>
            <a:r>
              <a:rPr lang="en-US" sz="2400" b="1" dirty="0"/>
              <a:t>Sequential Processing </a:t>
            </a:r>
            <a:r>
              <a:rPr lang="en-US" sz="2400" dirty="0"/>
              <a:t>: </a:t>
            </a:r>
          </a:p>
          <a:p>
            <a:r>
              <a:rPr lang="en-US" sz="2400" dirty="0">
                <a:solidFill>
                  <a:srgbClr val="C00000"/>
                </a:solidFill>
              </a:rPr>
              <a:t>Limited scalability </a:t>
            </a:r>
            <a:r>
              <a:rPr lang="en-US" sz="2400" dirty="0"/>
              <a:t>due to their sequential nature and the challenges in </a:t>
            </a:r>
            <a:r>
              <a:rPr lang="en-US" sz="2400" dirty="0">
                <a:solidFill>
                  <a:srgbClr val="C00000"/>
                </a:solidFill>
              </a:rPr>
              <a:t>parallelizing</a:t>
            </a:r>
            <a:r>
              <a:rPr lang="en-US" sz="2400" dirty="0"/>
              <a:t> their computations.</a:t>
            </a:r>
          </a:p>
          <a:p>
            <a:r>
              <a:rPr lang="en-US" sz="2400" dirty="0"/>
              <a:t>The </a:t>
            </a:r>
            <a:r>
              <a:rPr lang="en-US" sz="2400" dirty="0">
                <a:solidFill>
                  <a:srgbClr val="C00000"/>
                </a:solidFill>
              </a:rPr>
              <a:t>hidden states </a:t>
            </a:r>
            <a:r>
              <a:rPr lang="en-US" sz="2400" dirty="0"/>
              <a:t>in RNNs depend heavily on the </a:t>
            </a:r>
            <a:r>
              <a:rPr lang="en-US" sz="2400" dirty="0">
                <a:solidFill>
                  <a:srgbClr val="C00000"/>
                </a:solidFill>
              </a:rPr>
              <a:t>order</a:t>
            </a:r>
            <a:r>
              <a:rPr lang="en-US" sz="2400" dirty="0"/>
              <a:t> of the sequence. </a:t>
            </a:r>
          </a:p>
          <a:p>
            <a:r>
              <a:rPr lang="en-US" sz="2400" dirty="0"/>
              <a:t>The </a:t>
            </a:r>
            <a:r>
              <a:rPr lang="en-US" sz="2400" dirty="0">
                <a:solidFill>
                  <a:srgbClr val="C00000"/>
                </a:solidFill>
              </a:rPr>
              <a:t>attention</a:t>
            </a:r>
            <a:r>
              <a:rPr lang="en-US" sz="2400" dirty="0"/>
              <a:t> mechanism is still dependent on the </a:t>
            </a:r>
            <a:r>
              <a:rPr lang="en-US" sz="2400" dirty="0">
                <a:solidFill>
                  <a:srgbClr val="C00000"/>
                </a:solidFill>
              </a:rPr>
              <a:t>sequential nature </a:t>
            </a:r>
            <a:r>
              <a:rPr lang="en-US" sz="2400" dirty="0"/>
              <a:t>of RNNs.</a:t>
            </a:r>
          </a:p>
          <a:p>
            <a:endParaRPr lang="en-US" sz="2400" dirty="0"/>
          </a:p>
        </p:txBody>
      </p:sp>
    </p:spTree>
    <p:extLst>
      <p:ext uri="{BB962C8B-B14F-4D97-AF65-F5344CB8AC3E}">
        <p14:creationId xmlns:p14="http://schemas.microsoft.com/office/powerpoint/2010/main" val="242069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9BAC-F6D1-E466-3E19-5EF5F7F91ED8}"/>
              </a:ext>
            </a:extLst>
          </p:cNvPr>
          <p:cNvSpPr>
            <a:spLocks noGrp="1"/>
          </p:cNvSpPr>
          <p:nvPr>
            <p:ph type="title"/>
          </p:nvPr>
        </p:nvSpPr>
        <p:spPr/>
        <p:txBody>
          <a:bodyPr/>
          <a:lstStyle/>
          <a:p>
            <a:r>
              <a:rPr lang="en-US" sz="4400" spc="9" dirty="0"/>
              <a:t>Self-Attention</a:t>
            </a:r>
            <a:endParaRPr lang="en-US" dirty="0"/>
          </a:p>
        </p:txBody>
      </p:sp>
      <p:sp>
        <p:nvSpPr>
          <p:cNvPr id="3" name="Content Placeholder 2">
            <a:extLst>
              <a:ext uri="{FF2B5EF4-FFF2-40B4-BE49-F238E27FC236}">
                <a16:creationId xmlns:a16="http://schemas.microsoft.com/office/drawing/2014/main" id="{8E5C7BF0-0736-CE26-B445-726C5C63BB48}"/>
              </a:ext>
            </a:extLst>
          </p:cNvPr>
          <p:cNvSpPr>
            <a:spLocks noGrp="1"/>
          </p:cNvSpPr>
          <p:nvPr>
            <p:ph idx="1"/>
          </p:nvPr>
        </p:nvSpPr>
        <p:spPr>
          <a:xfrm>
            <a:off x="838200" y="1825625"/>
            <a:ext cx="8663152" cy="4351338"/>
          </a:xfrm>
        </p:spPr>
        <p:txBody>
          <a:bodyPr/>
          <a:lstStyle/>
          <a:p>
            <a:r>
              <a:rPr lang="en-US" dirty="0">
                <a:solidFill>
                  <a:srgbClr val="C00000"/>
                </a:solidFill>
              </a:rPr>
              <a:t>Every token </a:t>
            </a:r>
            <a:r>
              <a:rPr lang="en-US" dirty="0"/>
              <a:t>can attend to </a:t>
            </a:r>
            <a:r>
              <a:rPr lang="en-US" dirty="0">
                <a:solidFill>
                  <a:srgbClr val="C00000"/>
                </a:solidFill>
              </a:rPr>
              <a:t>every other </a:t>
            </a:r>
            <a:r>
              <a:rPr lang="en-US" dirty="0"/>
              <a:t>token, which makes it great for capturing long-range dependencies.</a:t>
            </a:r>
          </a:p>
          <a:p>
            <a:r>
              <a:rPr lang="en-US" dirty="0"/>
              <a:t>Self-attention allows for </a:t>
            </a:r>
            <a:r>
              <a:rPr lang="en-US" dirty="0">
                <a:solidFill>
                  <a:srgbClr val="C00000"/>
                </a:solidFill>
              </a:rPr>
              <a:t>parallel computation </a:t>
            </a:r>
            <a:r>
              <a:rPr lang="en-US" dirty="0"/>
              <a:t>across all tokens in a sequence.</a:t>
            </a:r>
          </a:p>
          <a:p>
            <a:r>
              <a:rPr lang="en-US" dirty="0"/>
              <a:t>Unlike RNNs this attention is not between encoder and decoder (just encoder side), so it is called </a:t>
            </a:r>
            <a:r>
              <a:rPr lang="en-US" dirty="0">
                <a:solidFill>
                  <a:srgbClr val="C00000"/>
                </a:solidFill>
              </a:rPr>
              <a:t>self-attention</a:t>
            </a:r>
            <a:endParaRPr lang="en-US" dirty="0"/>
          </a:p>
          <a:p>
            <a:r>
              <a:rPr lang="en-US" dirty="0"/>
              <a:t>It is primarily used in </a:t>
            </a:r>
            <a:r>
              <a:rPr lang="en-US" dirty="0">
                <a:solidFill>
                  <a:srgbClr val="C00000"/>
                </a:solidFill>
              </a:rPr>
              <a:t>transformer</a:t>
            </a:r>
            <a:r>
              <a:rPr lang="en-US" dirty="0"/>
              <a:t> models which are very effective for NLP tasks and beyond.</a:t>
            </a:r>
          </a:p>
        </p:txBody>
      </p:sp>
      <p:pic>
        <p:nvPicPr>
          <p:cNvPr id="4" name="object 3">
            <a:extLst>
              <a:ext uri="{FF2B5EF4-FFF2-40B4-BE49-F238E27FC236}">
                <a16:creationId xmlns:a16="http://schemas.microsoft.com/office/drawing/2014/main" id="{541A53BF-39C7-CC8C-D3D0-E40C1AB78B05}"/>
              </a:ext>
            </a:extLst>
          </p:cNvPr>
          <p:cNvPicPr/>
          <p:nvPr/>
        </p:nvPicPr>
        <p:blipFill>
          <a:blip r:embed="rId2" cstate="print"/>
          <a:stretch>
            <a:fillRect/>
          </a:stretch>
        </p:blipFill>
        <p:spPr>
          <a:xfrm>
            <a:off x="965062" y="5483821"/>
            <a:ext cx="9144000" cy="1235089"/>
          </a:xfrm>
          <a:prstGeom prst="rect">
            <a:avLst/>
          </a:prstGeom>
        </p:spPr>
      </p:pic>
      <p:pic>
        <p:nvPicPr>
          <p:cNvPr id="5" name="object 4">
            <a:extLst>
              <a:ext uri="{FF2B5EF4-FFF2-40B4-BE49-F238E27FC236}">
                <a16:creationId xmlns:a16="http://schemas.microsoft.com/office/drawing/2014/main" id="{A791F743-B92E-5607-4F94-B8100C8D44ED}"/>
              </a:ext>
            </a:extLst>
          </p:cNvPr>
          <p:cNvPicPr/>
          <p:nvPr/>
        </p:nvPicPr>
        <p:blipFill>
          <a:blip r:embed="rId3" cstate="print"/>
          <a:stretch>
            <a:fillRect/>
          </a:stretch>
        </p:blipFill>
        <p:spPr>
          <a:xfrm>
            <a:off x="9637987" y="2085959"/>
            <a:ext cx="2083348" cy="2686081"/>
          </a:xfrm>
          <a:prstGeom prst="rect">
            <a:avLst/>
          </a:prstGeom>
        </p:spPr>
      </p:pic>
    </p:spTree>
    <p:extLst>
      <p:ext uri="{BB962C8B-B14F-4D97-AF65-F5344CB8AC3E}">
        <p14:creationId xmlns:p14="http://schemas.microsoft.com/office/powerpoint/2010/main" val="3140668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31546</TotalTime>
  <Words>5068</Words>
  <Application>Microsoft Macintosh PowerPoint</Application>
  <PresentationFormat>Widescreen</PresentationFormat>
  <Paragraphs>500</Paragraphs>
  <Slides>71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-apple-system</vt:lpstr>
      <vt:lpstr>Arial MT</vt:lpstr>
      <vt:lpstr>Carlito</vt:lpstr>
      <vt:lpstr>KaTeX_Main</vt:lpstr>
      <vt:lpstr>Aptos</vt:lpstr>
      <vt:lpstr>Arial</vt:lpstr>
      <vt:lpstr>Calibri</vt:lpstr>
      <vt:lpstr>Calibri Light</vt:lpstr>
      <vt:lpstr>Charter</vt:lpstr>
      <vt:lpstr>Courier New</vt:lpstr>
      <vt:lpstr>IBM Plex Mono</vt:lpstr>
      <vt:lpstr>Symbol</vt:lpstr>
      <vt:lpstr>Times New Roman</vt:lpstr>
      <vt:lpstr>Office Theme</vt:lpstr>
      <vt:lpstr>Advanced Techniques with  Large Language Models   Lecture 6</vt:lpstr>
      <vt:lpstr>Neural Networks for NLP</vt:lpstr>
      <vt:lpstr>Recurrent Neural Network </vt:lpstr>
      <vt:lpstr>Encoder and Decoder (Seq2Seq)  </vt:lpstr>
      <vt:lpstr>Encoder‐Decoder – Long Memory Challenge</vt:lpstr>
      <vt:lpstr>Bottle Neck in Seq2Seq Models</vt:lpstr>
      <vt:lpstr>Seq2Seq with Attention</vt:lpstr>
      <vt:lpstr>Problem with seq2seq even with Attention </vt:lpstr>
      <vt:lpstr>Self-Attention</vt:lpstr>
      <vt:lpstr>Single-Head Attention</vt:lpstr>
      <vt:lpstr>Improvement - Multi-headed Attention</vt:lpstr>
      <vt:lpstr>Improvement - Multi-layer Attention</vt:lpstr>
      <vt:lpstr>Problems of Self-Attention for NLP</vt:lpstr>
      <vt:lpstr>Positional Encoding</vt:lpstr>
      <vt:lpstr>Combine Self-Attention with Nonlinearity</vt:lpstr>
      <vt:lpstr>Masked Attention</vt:lpstr>
      <vt:lpstr>A Transformer Architecture</vt:lpstr>
      <vt:lpstr>Encoder Model</vt:lpstr>
      <vt:lpstr>Add &amp; Norm Layer</vt:lpstr>
      <vt:lpstr>Decoder Model</vt:lpstr>
      <vt:lpstr>Cross attention</vt:lpstr>
      <vt:lpstr>Cross attention</vt:lpstr>
      <vt:lpstr>Linear Layer and Softmax</vt:lpstr>
      <vt:lpstr>Transformer Model Architecture</vt:lpstr>
      <vt:lpstr>Text Generation</vt:lpstr>
      <vt:lpstr>Decoding Strategy</vt:lpstr>
      <vt:lpstr>Decoding Strategy - Greedy Search</vt:lpstr>
      <vt:lpstr>Decoding Strategy - Beam Search</vt:lpstr>
      <vt:lpstr>Beam Search – Tree Structure</vt:lpstr>
      <vt:lpstr>Beam Search – Tree Structure</vt:lpstr>
      <vt:lpstr>Beam Search - Best Sequence </vt:lpstr>
      <vt:lpstr>Beam Search - Pruning</vt:lpstr>
      <vt:lpstr>Greedy vs Beam </vt:lpstr>
      <vt:lpstr>Decoding Strategy - Top-k Sampling</vt:lpstr>
      <vt:lpstr>Temperature</vt:lpstr>
      <vt:lpstr>Temperature Value</vt:lpstr>
      <vt:lpstr>Temperature - Impact</vt:lpstr>
      <vt:lpstr>Beam Search with Top K</vt:lpstr>
      <vt:lpstr>Decoding Strategy - Nucleus Sampling</vt:lpstr>
      <vt:lpstr>Nucleus - Example</vt:lpstr>
      <vt:lpstr>Choosing Suitable Strategy</vt:lpstr>
      <vt:lpstr>Foundation Models</vt:lpstr>
      <vt:lpstr>Why Foundation Models</vt:lpstr>
      <vt:lpstr>GPT Series of Models</vt:lpstr>
      <vt:lpstr>GPT3 Layers</vt:lpstr>
      <vt:lpstr>How GPT Translates Without an Encoder?</vt:lpstr>
      <vt:lpstr>BERT </vt:lpstr>
      <vt:lpstr>BERT Model Architecture</vt:lpstr>
      <vt:lpstr>BERT Limitations</vt:lpstr>
      <vt:lpstr>Classification Without Decoder</vt:lpstr>
      <vt:lpstr>BART</vt:lpstr>
      <vt:lpstr>BART Model Architecture</vt:lpstr>
      <vt:lpstr>Vision Transformer (ViT)</vt:lpstr>
      <vt:lpstr>Images in VIT </vt:lpstr>
      <vt:lpstr>VIT vs CNN</vt:lpstr>
      <vt:lpstr>CLIP (Contrastive Language-Image Pre-training)</vt:lpstr>
      <vt:lpstr>CLIP</vt:lpstr>
      <vt:lpstr>CLIP - Image Classification</vt:lpstr>
      <vt:lpstr>CLIP vs CNN</vt:lpstr>
      <vt:lpstr>Scaling up Language Models</vt:lpstr>
      <vt:lpstr>Challenges of Foundation Models</vt:lpstr>
      <vt:lpstr>Training Language Models</vt:lpstr>
      <vt:lpstr>Data for Pretraining LLM</vt:lpstr>
      <vt:lpstr>Self-supervised Learning</vt:lpstr>
      <vt:lpstr>Self-supervised Pre-training - CLM</vt:lpstr>
      <vt:lpstr>Self-supervised Pre-training - MLM</vt:lpstr>
      <vt:lpstr>CLM vs MLM</vt:lpstr>
      <vt:lpstr>Self-supervised Pre-training - NSP</vt:lpstr>
      <vt:lpstr>Training using NSP </vt:lpstr>
      <vt:lpstr>NSP Advantages and Limitations</vt:lpstr>
      <vt:lpstr>Assignment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651</cp:revision>
  <dcterms:created xsi:type="dcterms:W3CDTF">2023-12-26T07:54:20Z</dcterms:created>
  <dcterms:modified xsi:type="dcterms:W3CDTF">2024-10-28T20:27:48Z</dcterms:modified>
</cp:coreProperties>
</file>